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62"/>
  </p:notesMasterIdLst>
  <p:sldIdLst>
    <p:sldId id="256" r:id="rId4"/>
    <p:sldId id="264" r:id="rId5"/>
    <p:sldId id="334" r:id="rId6"/>
    <p:sldId id="277" r:id="rId7"/>
    <p:sldId id="262" r:id="rId8"/>
    <p:sldId id="278" r:id="rId9"/>
    <p:sldId id="327" r:id="rId10"/>
    <p:sldId id="280" r:id="rId11"/>
    <p:sldId id="335" r:id="rId12"/>
    <p:sldId id="261" r:id="rId13"/>
    <p:sldId id="282" r:id="rId14"/>
    <p:sldId id="287" r:id="rId15"/>
    <p:sldId id="286" r:id="rId16"/>
    <p:sldId id="283" r:id="rId17"/>
    <p:sldId id="284" r:id="rId18"/>
    <p:sldId id="258" r:id="rId19"/>
    <p:sldId id="265" r:id="rId20"/>
    <p:sldId id="292" r:id="rId21"/>
    <p:sldId id="293" r:id="rId22"/>
    <p:sldId id="294" r:id="rId23"/>
    <p:sldId id="295" r:id="rId24"/>
    <p:sldId id="312" r:id="rId25"/>
    <p:sldId id="302" r:id="rId26"/>
    <p:sldId id="296" r:id="rId27"/>
    <p:sldId id="297" r:id="rId28"/>
    <p:sldId id="298" r:id="rId29"/>
    <p:sldId id="299" r:id="rId30"/>
    <p:sldId id="301" r:id="rId31"/>
    <p:sldId id="303" r:id="rId32"/>
    <p:sldId id="300" r:id="rId33"/>
    <p:sldId id="305" r:id="rId34"/>
    <p:sldId id="306" r:id="rId35"/>
    <p:sldId id="307" r:id="rId36"/>
    <p:sldId id="304" r:id="rId37"/>
    <p:sldId id="308" r:id="rId38"/>
    <p:sldId id="309" r:id="rId39"/>
    <p:sldId id="310" r:id="rId40"/>
    <p:sldId id="311" r:id="rId41"/>
    <p:sldId id="333" r:id="rId42"/>
    <p:sldId id="329" r:id="rId43"/>
    <p:sldId id="330" r:id="rId44"/>
    <p:sldId id="331" r:id="rId45"/>
    <p:sldId id="317" r:id="rId46"/>
    <p:sldId id="313" r:id="rId47"/>
    <p:sldId id="314" r:id="rId48"/>
    <p:sldId id="332" r:id="rId49"/>
    <p:sldId id="315" r:id="rId50"/>
    <p:sldId id="326" r:id="rId51"/>
    <p:sldId id="316" r:id="rId52"/>
    <p:sldId id="318" r:id="rId53"/>
    <p:sldId id="320" r:id="rId54"/>
    <p:sldId id="319" r:id="rId55"/>
    <p:sldId id="321" r:id="rId56"/>
    <p:sldId id="322" r:id="rId57"/>
    <p:sldId id="323" r:id="rId58"/>
    <p:sldId id="324" r:id="rId59"/>
    <p:sldId id="325" r:id="rId60"/>
    <p:sldId id="275" r:id="rId6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60" y="-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5B419F-8010-41E9-A788-8A35006CB7E2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19D76-C71C-4932-B404-0DB3BD18C4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0928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ChangeArrowheads="1"/>
          </p:cNvSpPr>
          <p:nvPr/>
        </p:nvSpPr>
        <p:spPr bwMode="auto">
          <a:xfrm>
            <a:off x="0" y="0"/>
            <a:ext cx="9140825" cy="2571750"/>
          </a:xfrm>
          <a:prstGeom prst="rect">
            <a:avLst/>
          </a:prstGeom>
          <a:gradFill rotWithShape="1">
            <a:gsLst>
              <a:gs pos="0">
                <a:srgbClr val="CDCDCD"/>
              </a:gs>
              <a:gs pos="100000">
                <a:srgbClr val="EBEBE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898525" y="2625725"/>
            <a:ext cx="7521575" cy="3581400"/>
          </a:xfrm>
        </p:spPr>
        <p:txBody>
          <a:bodyPr lIns="0" tIns="540000" rIns="0" bIns="0" anchor="t"/>
          <a:lstStyle>
            <a:lvl1pPr>
              <a:defRPr sz="62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15718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9355138" y="6245225"/>
            <a:ext cx="493712" cy="188913"/>
          </a:xfrm>
        </p:spPr>
        <p:txBody>
          <a:bodyPr/>
          <a:lstStyle>
            <a:lvl1pPr>
              <a:defRPr sz="8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5717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4821238" y="6473825"/>
            <a:ext cx="3598862" cy="29527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A3F52179-B8F9-4D56-A524-FE6D7CFA7C2F}" type="datetimeFigureOut">
              <a:rPr lang="cs-CZ" smtClean="0"/>
              <a:pPr>
                <a:defRPr/>
              </a:pPr>
              <a:t>13.2.2013</a:t>
            </a:fld>
            <a:endParaRPr lang="cs-CZ"/>
          </a:p>
        </p:txBody>
      </p:sp>
      <p:pic>
        <p:nvPicPr>
          <p:cNvPr id="115719" name="Picture 7" descr="ENBRA_logo_pos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304800"/>
            <a:ext cx="5399088" cy="2265363"/>
          </a:xfrm>
          <a:prstGeom prst="rect">
            <a:avLst/>
          </a:prstGeom>
          <a:noFill/>
        </p:spPr>
      </p:pic>
      <p:sp>
        <p:nvSpPr>
          <p:cNvPr id="115720" name="Line 8"/>
          <p:cNvSpPr>
            <a:spLocks noChangeShapeType="1"/>
          </p:cNvSpPr>
          <p:nvPr/>
        </p:nvSpPr>
        <p:spPr bwMode="auto">
          <a:xfrm>
            <a:off x="0" y="2625725"/>
            <a:ext cx="9140825" cy="0"/>
          </a:xfrm>
          <a:prstGeom prst="line">
            <a:avLst/>
          </a:prstGeom>
          <a:noFill/>
          <a:ln w="38100">
            <a:solidFill>
              <a:srgbClr val="F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15722" name="Text Box 10"/>
          <p:cNvSpPr txBox="1">
            <a:spLocks noChangeArrowheads="1"/>
          </p:cNvSpPr>
          <p:nvPr/>
        </p:nvSpPr>
        <p:spPr bwMode="auto">
          <a:xfrm>
            <a:off x="898525" y="6405563"/>
            <a:ext cx="3273425" cy="36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b"/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00000"/>
                </a:solidFill>
              </a:rPr>
              <a:t>www.enbra.cz</a:t>
            </a:r>
          </a:p>
        </p:txBody>
      </p:sp>
      <p:sp>
        <p:nvSpPr>
          <p:cNvPr id="115723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98525" y="5757863"/>
            <a:ext cx="7521575" cy="487362"/>
          </a:xfrm>
        </p:spPr>
        <p:txBody>
          <a:bodyPr bIns="0" anchor="t"/>
          <a:lstStyle>
            <a:lvl1pPr marL="0" indent="0">
              <a:buFontTx/>
              <a:buNone/>
              <a:defRPr sz="2100">
                <a:solidFill>
                  <a:srgbClr val="969696"/>
                </a:solidFill>
              </a:defRPr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8F76E-C892-401C-8EEC-027D62EB9502}" type="datetimeFigureOut">
              <a:rPr lang="cs-CZ" smtClean="0"/>
              <a:pPr>
                <a:defRPr/>
              </a:pPr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FB1EE-6478-4001-93F7-571E7A721D6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D1BA7-31C0-472F-853D-4FA4BDAAEDC7}" type="datetimeFigureOut">
              <a:rPr lang="cs-CZ" smtClean="0"/>
              <a:pPr>
                <a:defRPr/>
              </a:pPr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DBF1A-33E0-4C8A-9884-B0817CC95D2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19138" y="1077913"/>
            <a:ext cx="3773487" cy="5129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077913"/>
            <a:ext cx="3775075" cy="5129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009EE-DDFF-4A3B-9EA4-827699E6C100}" type="datetimeFigureOut">
              <a:rPr lang="cs-CZ" smtClean="0"/>
              <a:pPr>
                <a:defRPr/>
              </a:pPr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19B34-A5BB-4949-81B7-E3219DB99D7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C0C5C-A015-44B4-9C99-48A25F207B0A}" type="datetimeFigureOut">
              <a:rPr lang="cs-CZ" smtClean="0"/>
              <a:pPr>
                <a:defRPr/>
              </a:pPr>
              <a:t>13.2.2013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DF68B-574C-476C-8620-F6CFDA3ACB5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0B077-5D95-44A7-95E5-67A10D60E497}" type="datetimeFigureOut">
              <a:rPr lang="cs-CZ" smtClean="0"/>
              <a:pPr>
                <a:defRPr/>
              </a:pPr>
              <a:t>13.2.2013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3830D-6B1A-43F6-B6CD-98718519911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B05A2-2135-479A-A4AA-60F8F2C92DEE}" type="datetimeFigureOut">
              <a:rPr lang="cs-CZ" smtClean="0"/>
              <a:pPr>
                <a:defRPr/>
              </a:pPr>
              <a:t>13.2.2013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77590-8753-46FF-A5EA-B8B6C23D4B6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ECF95-D137-4813-A32C-03825006C13B}" type="datetimeFigureOut">
              <a:rPr lang="cs-CZ" smtClean="0"/>
              <a:pPr>
                <a:defRPr/>
              </a:pPr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A4146-E81D-4521-9454-E8969CA868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5920F-34A3-4EC1-899C-DDDBB861D71D}" type="datetimeFigureOut">
              <a:rPr lang="cs-CZ" smtClean="0"/>
              <a:pPr>
                <a:defRPr/>
              </a:pPr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6CC1B-5EF4-4718-8BAD-E6C75568156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CF4B0-9F72-4EA0-99E2-8A6E62DF6106}" type="datetimeFigureOut">
              <a:rPr lang="cs-CZ" smtClean="0"/>
              <a:pPr>
                <a:defRPr/>
              </a:pPr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69B56-2EC7-4BA1-808F-906F07EFCDB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96050" y="1077913"/>
            <a:ext cx="1925638" cy="51292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19138" y="1077913"/>
            <a:ext cx="5624512" cy="51292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6ECEB-4C79-49AC-AF15-682D19A956EF}" type="datetimeFigureOut">
              <a:rPr lang="cs-CZ" smtClean="0"/>
              <a:pPr>
                <a:defRPr/>
              </a:pPr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653B2-B24A-4118-8FCA-0AAF1C3FF34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/>
          </p:cNvSpPr>
          <p:nvPr/>
        </p:nvSpPr>
        <p:spPr bwMode="auto">
          <a:xfrm>
            <a:off x="0" y="0"/>
            <a:ext cx="9140825" cy="2571750"/>
          </a:xfrm>
          <a:prstGeom prst="rect">
            <a:avLst/>
          </a:prstGeom>
          <a:gradFill rotWithShape="1">
            <a:gsLst>
              <a:gs pos="0">
                <a:srgbClr val="CDCDCD"/>
              </a:gs>
              <a:gs pos="100000">
                <a:srgbClr val="EBEBE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898525" y="2625725"/>
            <a:ext cx="7521575" cy="1800225"/>
          </a:xfrm>
        </p:spPr>
        <p:txBody>
          <a:bodyPr tIns="540000" bIns="0" anchor="t"/>
          <a:lstStyle>
            <a:lvl1pPr>
              <a:defRPr sz="5200" b="1">
                <a:solidFill>
                  <a:srgbClr val="F00000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9958388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14E847-E738-4C88-BCE7-0BE6887F2287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11264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898525" y="4425950"/>
            <a:ext cx="7521575" cy="1781175"/>
          </a:xfrm>
        </p:spPr>
        <p:txBody>
          <a:bodyPr wrap="square" tIns="360000"/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pic>
        <p:nvPicPr>
          <p:cNvPr id="112648" name="Picture 8" descr="ENBRA_logo_pos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304800"/>
            <a:ext cx="5399088" cy="2265363"/>
          </a:xfrm>
          <a:prstGeom prst="rect">
            <a:avLst/>
          </a:prstGeom>
          <a:noFill/>
        </p:spPr>
      </p:pic>
      <p:sp>
        <p:nvSpPr>
          <p:cNvPr id="112649" name="Line 9"/>
          <p:cNvSpPr>
            <a:spLocks noChangeShapeType="1"/>
          </p:cNvSpPr>
          <p:nvPr/>
        </p:nvSpPr>
        <p:spPr bwMode="auto">
          <a:xfrm>
            <a:off x="0" y="2625725"/>
            <a:ext cx="9140825" cy="0"/>
          </a:xfrm>
          <a:prstGeom prst="line">
            <a:avLst/>
          </a:prstGeom>
          <a:noFill/>
          <a:ln w="38100">
            <a:solidFill>
              <a:srgbClr val="F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12647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 b="1"/>
            </a:lvl1pPr>
          </a:lstStyle>
          <a:p>
            <a:fld id="{6E1C9E1A-26F3-470E-9BE4-802E82CD9F60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  <p:sp>
        <p:nvSpPr>
          <p:cNvPr id="112651" name="Text Box 11"/>
          <p:cNvSpPr txBox="1">
            <a:spLocks noChangeArrowheads="1"/>
          </p:cNvSpPr>
          <p:nvPr/>
        </p:nvSpPr>
        <p:spPr bwMode="auto">
          <a:xfrm>
            <a:off x="898525" y="6405563"/>
            <a:ext cx="3273425" cy="36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b"/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00000"/>
                </a:solidFill>
              </a:rPr>
              <a:t>www.enbra.cz</a:t>
            </a:r>
          </a:p>
        </p:txBody>
      </p:sp>
      <p:sp>
        <p:nvSpPr>
          <p:cNvPr id="112652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96938" y="5846763"/>
            <a:ext cx="7524750" cy="360362"/>
          </a:xfrm>
        </p:spPr>
        <p:txBody>
          <a:bodyPr/>
          <a:lstStyle>
            <a:lvl1pPr marL="0" indent="0">
              <a:buFontTx/>
              <a:buNone/>
              <a:defRPr sz="2100">
                <a:solidFill>
                  <a:srgbClr val="969696"/>
                </a:solidFill>
              </a:defRPr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CFDFBC9-F180-41EC-89A3-AC14D14A5161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7A6CA-962F-40BA-88FC-2115008857A1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43F70A-7FF4-454A-8E65-8D86DBF61971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22C6D6-E84B-4AD5-B8DE-2ECC9C28F178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19138" y="1943100"/>
            <a:ext cx="3773487" cy="4264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943100"/>
            <a:ext cx="3775075" cy="4264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D21798-69B3-4221-BBA8-4253C90A4E91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3A5ABB-AC42-484C-930E-63EC80CEEA0B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BCA0E7C-B556-42D3-A9B1-8305CB1DE7C4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971A6D-D78E-4E24-B7FD-07CA9B45CCBD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157393-34B9-4422-95E2-1964DD83AD07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F806B4-B7D6-4FFD-9172-88B5B28E3134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84F13A-8297-4058-9C03-44A822A9B2D8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1F5D43-DA4A-4870-87D9-94063F47C80E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72EFD77-A2BB-4BF8-8C74-85306404C716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D6A34F-165E-4CB5-A4CA-E0124173D610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DCD7C3-26AC-4824-B731-B3B06CF0FEBD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8ECABF-3DA6-438D-A835-D28E2C3441EB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0BB01D-894A-46F3-87BE-3018AA6ECE7C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870B30-63CB-45E4-99E5-1D7D61961FC7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96050" y="1079500"/>
            <a:ext cx="1925638" cy="51276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19138" y="1079500"/>
            <a:ext cx="5624512" cy="51276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A6C03A0-8738-481E-BC4A-2C7C321CA21E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CC3A79-1BEC-4669-B127-DC12043EC02E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ChangeArrowheads="1"/>
          </p:cNvSpPr>
          <p:nvPr/>
        </p:nvSpPr>
        <p:spPr bwMode="auto">
          <a:xfrm>
            <a:off x="0" y="0"/>
            <a:ext cx="9140825" cy="2571750"/>
          </a:xfrm>
          <a:prstGeom prst="rect">
            <a:avLst/>
          </a:prstGeom>
          <a:gradFill rotWithShape="1">
            <a:gsLst>
              <a:gs pos="0">
                <a:srgbClr val="CDCDCD"/>
              </a:gs>
              <a:gs pos="100000">
                <a:srgbClr val="EBEBE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898525" y="2625725"/>
            <a:ext cx="7521575" cy="1800225"/>
          </a:xfrm>
        </p:spPr>
        <p:txBody>
          <a:bodyPr lIns="0" tIns="540000" rIns="0" bIns="0" anchor="t"/>
          <a:lstStyle>
            <a:lvl1pPr algn="l">
              <a:defRPr sz="5200">
                <a:solidFill>
                  <a:srgbClr val="969696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3312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9958388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99E0D6A-47CB-48D4-893A-85058CDC9C96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13312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935513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pic>
        <p:nvPicPr>
          <p:cNvPr id="133127" name="Picture 7" descr="ENBRA_logo_pos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304800"/>
            <a:ext cx="5399088" cy="2265363"/>
          </a:xfrm>
          <a:prstGeom prst="rect">
            <a:avLst/>
          </a:prstGeom>
          <a:noFill/>
        </p:spPr>
      </p:pic>
      <p:sp>
        <p:nvSpPr>
          <p:cNvPr id="133128" name="Line 8"/>
          <p:cNvSpPr>
            <a:spLocks noChangeShapeType="1"/>
          </p:cNvSpPr>
          <p:nvPr/>
        </p:nvSpPr>
        <p:spPr bwMode="auto">
          <a:xfrm>
            <a:off x="0" y="2625725"/>
            <a:ext cx="9140825" cy="0"/>
          </a:xfrm>
          <a:prstGeom prst="line">
            <a:avLst/>
          </a:prstGeom>
          <a:noFill/>
          <a:ln w="38100">
            <a:solidFill>
              <a:srgbClr val="F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33129" name="Rectangle 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355138" y="6477000"/>
            <a:ext cx="1800225" cy="287338"/>
          </a:xfrm>
        </p:spPr>
        <p:txBody>
          <a:bodyPr/>
          <a:lstStyle>
            <a:lvl1pPr>
              <a:defRPr b="1"/>
            </a:lvl1pPr>
          </a:lstStyle>
          <a:p>
            <a:fld id="{2732C79A-EA49-410D-9192-F804895063C6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  <p:sp>
        <p:nvSpPr>
          <p:cNvPr id="133130" name="Text Box 10"/>
          <p:cNvSpPr txBox="1">
            <a:spLocks noChangeArrowheads="1"/>
          </p:cNvSpPr>
          <p:nvPr/>
        </p:nvSpPr>
        <p:spPr bwMode="auto">
          <a:xfrm>
            <a:off x="898525" y="6405563"/>
            <a:ext cx="3273425" cy="36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b"/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00000"/>
                </a:solidFill>
              </a:rPr>
              <a:t>www.enbra.cz</a:t>
            </a:r>
          </a:p>
        </p:txBody>
      </p:sp>
      <p:sp>
        <p:nvSpPr>
          <p:cNvPr id="133131" name="Text Box 11"/>
          <p:cNvSpPr txBox="1">
            <a:spLocks noChangeArrowheads="1"/>
          </p:cNvSpPr>
          <p:nvPr/>
        </p:nvSpPr>
        <p:spPr bwMode="auto">
          <a:xfrm>
            <a:off x="906463" y="4425950"/>
            <a:ext cx="7513637" cy="177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endParaRPr lang="cs-CZ" sz="1400">
              <a:solidFill>
                <a:srgbClr val="000000"/>
              </a:solidFill>
            </a:endParaRPr>
          </a:p>
        </p:txBody>
      </p:sp>
      <p:sp>
        <p:nvSpPr>
          <p:cNvPr id="133132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96938" y="4425950"/>
            <a:ext cx="7523162" cy="1752600"/>
          </a:xfrm>
        </p:spPr>
        <p:txBody>
          <a:bodyPr anchorCtr="0"/>
          <a:lstStyle>
            <a:lvl1pPr marL="0" indent="0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54665B5-C8D9-4F9B-8C5C-8FB4346C341C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7FB54E-BA2A-4289-AD1F-E7577022C60B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911A3DE-37E3-4D86-AFD4-6AAAA23B6314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4EB583-FFBB-410A-8882-CD6160A41444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19138" y="2228850"/>
            <a:ext cx="3773487" cy="397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2228850"/>
            <a:ext cx="3775075" cy="397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835D05E-6A79-41C7-972A-70215C2F854C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1F1F9E-BF9B-4E9A-B3BB-6C52EBCF5F1F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65267D-1951-4C8A-A571-5E31C8CFAD98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ABC90C-E718-4EB2-866D-D189716C0B15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8F698D-3286-4AC7-B357-23B9478F33A7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324C59-2D78-4327-AE32-71DEBCDC5006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0FC8775-FF22-4F59-A587-576360704605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46DA27-145C-4213-8CC7-642B70E361E6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66E5B3-B71A-431A-ADC9-92D7B9D33159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E7BF7F-ADAA-498A-84B7-2B56001F43F0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91FAB9F-1301-4B64-BDDB-09ED387FFA82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99D589-26A8-4619-A85F-4A00E12B8016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56A6BCF-B1E8-46E4-B76A-62756D24F2A6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4BE3C-8B89-4122-A7B9-154A7248B1D2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96050" y="1431925"/>
            <a:ext cx="1924050" cy="47752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19138" y="1431925"/>
            <a:ext cx="5624512" cy="47752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E44689-8181-445E-A0EB-1B85BBCBD173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446B25-BCCA-4EE6-8B2A-A979F1B0FB5D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ChangeArrowheads="1"/>
          </p:cNvSpPr>
          <p:nvPr/>
        </p:nvSpPr>
        <p:spPr bwMode="auto">
          <a:xfrm>
            <a:off x="0" y="0"/>
            <a:ext cx="9140825" cy="809625"/>
          </a:xfrm>
          <a:prstGeom prst="rect">
            <a:avLst/>
          </a:prstGeom>
          <a:gradFill rotWithShape="1">
            <a:gsLst>
              <a:gs pos="0">
                <a:srgbClr val="CDCDCD"/>
              </a:gs>
              <a:gs pos="100000">
                <a:srgbClr val="EBEBE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1469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1077913"/>
            <a:ext cx="7700962" cy="512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3600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1469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337675" y="6477000"/>
            <a:ext cx="21336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rgbClr val="969696"/>
                </a:solidFill>
              </a:defRPr>
            </a:lvl1pPr>
          </a:lstStyle>
          <a:p>
            <a:pPr>
              <a:defRPr/>
            </a:pPr>
            <a:fld id="{004EF2B4-854C-4AEB-AACC-625F130CEEBB}" type="datetimeFigureOut">
              <a:rPr lang="cs-CZ" smtClean="0"/>
              <a:pPr>
                <a:defRPr/>
              </a:pPr>
              <a:t>13.2.2013</a:t>
            </a:fld>
            <a:endParaRPr lang="cs-CZ"/>
          </a:p>
        </p:txBody>
      </p:sp>
      <p:sp>
        <p:nvSpPr>
          <p:cNvPr id="11469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19138" y="6477000"/>
            <a:ext cx="5757862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rgbClr val="969696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469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21463" y="6477000"/>
            <a:ext cx="18002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F00000"/>
                </a:solidFill>
              </a:defRPr>
            </a:lvl1pPr>
          </a:lstStyle>
          <a:p>
            <a:pPr>
              <a:defRPr/>
            </a:pPr>
            <a:fld id="{E2D174A5-D8CD-48BE-8740-E1F6A69AAF7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pic>
        <p:nvPicPr>
          <p:cNvPr id="114696" name="Picture 8" descr="ENBRA_logo_pos_RGB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49988" y="-71438"/>
            <a:ext cx="2519362" cy="1057276"/>
          </a:xfrm>
          <a:prstGeom prst="rect">
            <a:avLst/>
          </a:prstGeom>
          <a:noFill/>
        </p:spPr>
      </p:pic>
      <p:sp>
        <p:nvSpPr>
          <p:cNvPr id="114697" name="Line 9"/>
          <p:cNvSpPr>
            <a:spLocks noChangeShapeType="1"/>
          </p:cNvSpPr>
          <p:nvPr/>
        </p:nvSpPr>
        <p:spPr bwMode="auto">
          <a:xfrm>
            <a:off x="0" y="863600"/>
            <a:ext cx="9140825" cy="0"/>
          </a:xfrm>
          <a:prstGeom prst="line">
            <a:avLst/>
          </a:prstGeom>
          <a:noFill/>
          <a:ln w="38100">
            <a:solidFill>
              <a:srgbClr val="F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14698" name="Line 10"/>
          <p:cNvSpPr>
            <a:spLocks noChangeShapeType="1"/>
          </p:cNvSpPr>
          <p:nvPr/>
        </p:nvSpPr>
        <p:spPr bwMode="auto">
          <a:xfrm>
            <a:off x="0" y="6405563"/>
            <a:ext cx="9140825" cy="0"/>
          </a:xfrm>
          <a:prstGeom prst="line">
            <a:avLst/>
          </a:prstGeom>
          <a:noFill/>
          <a:ln w="12700">
            <a:solidFill>
              <a:srgbClr val="C4C4C4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14699" name="Text Box 11"/>
          <p:cNvSpPr txBox="1">
            <a:spLocks noChangeArrowheads="1"/>
          </p:cNvSpPr>
          <p:nvPr/>
        </p:nvSpPr>
        <p:spPr bwMode="auto">
          <a:xfrm>
            <a:off x="719138" y="284163"/>
            <a:ext cx="32734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b"/>
          <a:lstStyle/>
          <a:p>
            <a:pPr>
              <a:spcBef>
                <a:spcPct val="50000"/>
              </a:spcBef>
            </a:pPr>
            <a:r>
              <a:rPr lang="cs-CZ" sz="2100" b="1">
                <a:solidFill>
                  <a:srgbClr val="F00000"/>
                </a:solidFill>
              </a:rPr>
              <a:t>www.enbra.cz</a:t>
            </a:r>
          </a:p>
        </p:txBody>
      </p:sp>
      <p:sp>
        <p:nvSpPr>
          <p:cNvPr id="114700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1077913"/>
            <a:ext cx="7702550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2pPr>
      <a:lvl3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3pPr>
      <a:lvl4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4pPr>
      <a:lvl5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5pPr>
      <a:lvl6pPr marL="4572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6pPr>
      <a:lvl7pPr marL="9144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7pPr>
      <a:lvl8pPr marL="13716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8pPr>
      <a:lvl9pPr marL="18288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0825" cy="809625"/>
          </a:xfrm>
          <a:prstGeom prst="rect">
            <a:avLst/>
          </a:prstGeom>
          <a:gradFill rotWithShape="1">
            <a:gsLst>
              <a:gs pos="0">
                <a:srgbClr val="CDCDCD"/>
              </a:gs>
              <a:gs pos="100000">
                <a:srgbClr val="EBEBE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1079500"/>
            <a:ext cx="770255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1440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1943100"/>
            <a:ext cx="7700962" cy="426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337675" y="6477000"/>
            <a:ext cx="21336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rgbClr val="969696"/>
                </a:solidFill>
              </a:defRPr>
            </a:lvl1pPr>
          </a:lstStyle>
          <a:p>
            <a:fld id="{9E4C5317-8805-445E-B978-0B8F9F9BB5FF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19138" y="6477000"/>
            <a:ext cx="28956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rgbClr val="969696"/>
                </a:solidFill>
              </a:defRPr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21463" y="6477000"/>
            <a:ext cx="18002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F00000"/>
                </a:solidFill>
              </a:defRPr>
            </a:lvl1pPr>
          </a:lstStyle>
          <a:p>
            <a:fld id="{143E482D-18B3-489D-AB14-87C87CB3E964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  <p:pic>
        <p:nvPicPr>
          <p:cNvPr id="1031" name="Picture 7" descr="ENBRA_logo_pos_RGB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49988" y="-71438"/>
            <a:ext cx="2519362" cy="1057276"/>
          </a:xfrm>
          <a:prstGeom prst="rect">
            <a:avLst/>
          </a:prstGeom>
          <a:noFill/>
        </p:spPr>
      </p:pic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0" y="863600"/>
            <a:ext cx="9140825" cy="0"/>
          </a:xfrm>
          <a:prstGeom prst="line">
            <a:avLst/>
          </a:prstGeom>
          <a:noFill/>
          <a:ln w="38100">
            <a:solidFill>
              <a:srgbClr val="F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5" name="Line 11"/>
          <p:cNvSpPr>
            <a:spLocks noChangeShapeType="1"/>
          </p:cNvSpPr>
          <p:nvPr/>
        </p:nvSpPr>
        <p:spPr bwMode="auto">
          <a:xfrm>
            <a:off x="0" y="6405563"/>
            <a:ext cx="9140825" cy="0"/>
          </a:xfrm>
          <a:prstGeom prst="line">
            <a:avLst/>
          </a:prstGeom>
          <a:noFill/>
          <a:ln w="12700">
            <a:solidFill>
              <a:srgbClr val="C4C4C4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6" name="Text Box 12"/>
          <p:cNvSpPr txBox="1">
            <a:spLocks noChangeArrowheads="1"/>
          </p:cNvSpPr>
          <p:nvPr/>
        </p:nvSpPr>
        <p:spPr bwMode="auto">
          <a:xfrm>
            <a:off x="719138" y="284163"/>
            <a:ext cx="32734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b"/>
          <a:lstStyle/>
          <a:p>
            <a:pPr>
              <a:spcBef>
                <a:spcPct val="50000"/>
              </a:spcBef>
            </a:pPr>
            <a:r>
              <a:rPr lang="cs-CZ" sz="2100" b="1">
                <a:solidFill>
                  <a:srgbClr val="F00000"/>
                </a:solidFill>
              </a:rPr>
              <a:t>www.enbra.cz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2pPr>
      <a:lvl3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3pPr>
      <a:lvl4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4pPr>
      <a:lvl5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5pPr>
      <a:lvl6pPr marL="4572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6pPr>
      <a:lvl7pPr marL="9144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7pPr>
      <a:lvl8pPr marL="13716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8pPr>
      <a:lvl9pPr marL="18288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ChangeArrowheads="1"/>
          </p:cNvSpPr>
          <p:nvPr/>
        </p:nvSpPr>
        <p:spPr bwMode="auto">
          <a:xfrm>
            <a:off x="0" y="0"/>
            <a:ext cx="9140825" cy="809625"/>
          </a:xfrm>
          <a:prstGeom prst="rect">
            <a:avLst/>
          </a:prstGeom>
          <a:gradFill rotWithShape="1">
            <a:gsLst>
              <a:gs pos="0">
                <a:srgbClr val="CDCDCD"/>
              </a:gs>
              <a:gs pos="100000">
                <a:srgbClr val="EBEBE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2228850"/>
            <a:ext cx="7700962" cy="397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337675" y="6477000"/>
            <a:ext cx="21336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rgbClr val="969696"/>
                </a:solidFill>
              </a:defRPr>
            </a:lvl1pPr>
          </a:lstStyle>
          <a:p>
            <a:fld id="{26EB1006-F6F6-45EE-921B-46B68438FF1E}" type="datetime1">
              <a:rPr lang="cs-CZ"/>
              <a:pPr/>
              <a:t>13.2.2013</a:t>
            </a:fld>
            <a:endParaRPr lang="cs-CZ"/>
          </a:p>
        </p:txBody>
      </p:sp>
      <p:sp>
        <p:nvSpPr>
          <p:cNvPr id="132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19138" y="6477000"/>
            <a:ext cx="5757862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rgbClr val="969696"/>
                </a:solidFill>
              </a:defRPr>
            </a:lvl1pPr>
          </a:lstStyle>
          <a:p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132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21463" y="6477000"/>
            <a:ext cx="18002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F00000"/>
                </a:solidFill>
              </a:defRPr>
            </a:lvl1pPr>
          </a:lstStyle>
          <a:p>
            <a:fld id="{DE406738-2C83-4F30-867D-4DEB298413BF}" type="slidenum">
              <a:rPr lang="cs-CZ"/>
              <a:pPr/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  <p:pic>
        <p:nvPicPr>
          <p:cNvPr id="132104" name="Picture 8" descr="ENBRA_logo_pos_RGB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49988" y="-71438"/>
            <a:ext cx="2519362" cy="1057276"/>
          </a:xfrm>
          <a:prstGeom prst="rect">
            <a:avLst/>
          </a:prstGeom>
          <a:noFill/>
        </p:spPr>
      </p:pic>
      <p:sp>
        <p:nvSpPr>
          <p:cNvPr id="132105" name="Line 9"/>
          <p:cNvSpPr>
            <a:spLocks noChangeShapeType="1"/>
          </p:cNvSpPr>
          <p:nvPr/>
        </p:nvSpPr>
        <p:spPr bwMode="auto">
          <a:xfrm>
            <a:off x="0" y="863600"/>
            <a:ext cx="9140825" cy="0"/>
          </a:xfrm>
          <a:prstGeom prst="line">
            <a:avLst/>
          </a:prstGeom>
          <a:noFill/>
          <a:ln w="38100">
            <a:solidFill>
              <a:srgbClr val="F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32106" name="Line 10"/>
          <p:cNvSpPr>
            <a:spLocks noChangeShapeType="1"/>
          </p:cNvSpPr>
          <p:nvPr/>
        </p:nvSpPr>
        <p:spPr bwMode="auto">
          <a:xfrm>
            <a:off x="0" y="6405563"/>
            <a:ext cx="9140825" cy="0"/>
          </a:xfrm>
          <a:prstGeom prst="line">
            <a:avLst/>
          </a:prstGeom>
          <a:noFill/>
          <a:ln w="12700">
            <a:solidFill>
              <a:srgbClr val="C4C4C4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32107" name="Text Box 11"/>
          <p:cNvSpPr txBox="1">
            <a:spLocks noChangeArrowheads="1"/>
          </p:cNvSpPr>
          <p:nvPr/>
        </p:nvSpPr>
        <p:spPr bwMode="auto">
          <a:xfrm>
            <a:off x="719138" y="284163"/>
            <a:ext cx="32734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b"/>
          <a:lstStyle/>
          <a:p>
            <a:pPr>
              <a:spcBef>
                <a:spcPct val="50000"/>
              </a:spcBef>
            </a:pPr>
            <a:r>
              <a:rPr lang="cs-CZ" sz="2100" b="1">
                <a:solidFill>
                  <a:srgbClr val="F00000"/>
                </a:solidFill>
              </a:rPr>
              <a:t>www.enbra.cz</a:t>
            </a:r>
          </a:p>
        </p:txBody>
      </p:sp>
      <p:sp>
        <p:nvSpPr>
          <p:cNvPr id="132108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1431925"/>
            <a:ext cx="7700962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ctr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+mj-lt"/>
          <a:ea typeface="+mj-ea"/>
          <a:cs typeface="+mj-cs"/>
        </a:defRPr>
      </a:lvl1pPr>
      <a:lvl2pPr algn="ctr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2pPr>
      <a:lvl3pPr algn="ctr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3pPr>
      <a:lvl4pPr algn="ctr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4pPr>
      <a:lvl5pPr algn="ctr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5pPr>
      <a:lvl6pPr marL="457200" algn="ctr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6pPr>
      <a:lvl7pPr marL="914400" algn="ctr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7pPr>
      <a:lvl8pPr marL="1371600" algn="ctr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8pPr>
      <a:lvl9pPr marL="1828800" algn="ctr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Ivo\Desktop\schema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95" r="11916"/>
          <a:stretch/>
        </p:blipFill>
        <p:spPr bwMode="auto">
          <a:xfrm>
            <a:off x="3707904" y="3429000"/>
            <a:ext cx="5261214" cy="317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6"/>
          <p:cNvSpPr txBox="1">
            <a:spLocks noChangeArrowheads="1"/>
          </p:cNvSpPr>
          <p:nvPr/>
        </p:nvSpPr>
        <p:spPr bwMode="auto">
          <a:xfrm>
            <a:off x="899592" y="4869160"/>
            <a:ext cx="381642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96969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Ing. Ivo Zabloudil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96969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731 980 868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96969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zabloudil@</a:t>
            </a:r>
            <a:r>
              <a:rPr kumimoji="0" lang="cs-CZ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96969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enbra.cz</a:t>
            </a: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rgbClr val="96969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43178" y="2636912"/>
            <a:ext cx="4232878" cy="2232248"/>
          </a:xfrm>
        </p:spPr>
        <p:txBody>
          <a:bodyPr rtlCol="0">
            <a:normAutofit/>
          </a:bodyPr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cs-CZ" sz="3600" b="1" dirty="0" smtClean="0"/>
              <a:t>Tepelná čerpadla</a:t>
            </a:r>
            <a:br>
              <a:rPr lang="cs-CZ" sz="3600" b="1" dirty="0" smtClean="0"/>
            </a:br>
            <a:r>
              <a:rPr lang="cs-CZ" sz="2400" dirty="0" smtClean="0"/>
              <a:t>úvod do  problematiky</a:t>
            </a:r>
            <a:br>
              <a:rPr lang="cs-CZ" sz="2400" dirty="0" smtClean="0"/>
            </a:br>
            <a:r>
              <a:rPr lang="cs-CZ" sz="2400" dirty="0" smtClean="0"/>
              <a:t>„čerpání tepla“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719138" y="908720"/>
            <a:ext cx="7702550" cy="1008112"/>
          </a:xfrm>
        </p:spPr>
        <p:txBody>
          <a:bodyPr/>
          <a:lstStyle/>
          <a:p>
            <a:pPr algn="ctr"/>
            <a:r>
              <a:rPr lang="cs-CZ" sz="4000" dirty="0" smtClean="0"/>
              <a:t>Oběhové x tepelné čerpadlo</a:t>
            </a:r>
            <a:endParaRPr lang="cs-CZ" sz="4000" dirty="0" smtClean="0"/>
          </a:p>
        </p:txBody>
      </p:sp>
      <p:pic>
        <p:nvPicPr>
          <p:cNvPr id="56322" name="Picture 2" descr="http://www.koupelny-online.cz/fotocache/bigorig/kategorie%20510/512/obehove_cerpadlo_Grunfos_UPS_25_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3284984"/>
            <a:ext cx="1619672" cy="2110799"/>
          </a:xfrm>
          <a:prstGeom prst="rect">
            <a:avLst/>
          </a:prstGeom>
          <a:noFill/>
        </p:spPr>
      </p:pic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212976"/>
            <a:ext cx="2448272" cy="2520280"/>
          </a:xfrm>
          <a:prstGeom prst="rect">
            <a:avLst/>
          </a:prstGeom>
          <a:noFill/>
        </p:spPr>
      </p:pic>
      <p:cxnSp>
        <p:nvCxnSpPr>
          <p:cNvPr id="8" name="Přímá spojovací šipka 7"/>
          <p:cNvCxnSpPr/>
          <p:nvPr/>
        </p:nvCxnSpPr>
        <p:spPr>
          <a:xfrm flipH="1" flipV="1">
            <a:off x="5868144" y="1988840"/>
            <a:ext cx="72008" cy="3960440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H="1" flipV="1">
            <a:off x="2195736" y="2132856"/>
            <a:ext cx="72008" cy="3960440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1187624" y="1700808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Vodní hladina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44008" y="1628800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Teplotní hladina</a:t>
            </a:r>
            <a:endParaRPr lang="cs-CZ" sz="2000" b="1" dirty="0"/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5652120" y="5661248"/>
            <a:ext cx="576064" cy="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5580112" y="2924944"/>
            <a:ext cx="576064" cy="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1979712" y="5661248"/>
            <a:ext cx="576064" cy="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1907704" y="2924944"/>
            <a:ext cx="576064" cy="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4716016" y="5445224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5 °C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572000" y="2708920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50 °C</a:t>
            </a:r>
            <a:endParaRPr lang="cs-CZ" sz="2800" b="1" dirty="0"/>
          </a:p>
        </p:txBody>
      </p:sp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276872"/>
            <a:ext cx="1979712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TextovéPole 21"/>
          <p:cNvSpPr txBox="1"/>
          <p:nvPr/>
        </p:nvSpPr>
        <p:spPr>
          <a:xfrm>
            <a:off x="2555776" y="2636912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50 m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719138" y="908720"/>
            <a:ext cx="7702550" cy="1008112"/>
          </a:xfrm>
        </p:spPr>
        <p:txBody>
          <a:bodyPr/>
          <a:lstStyle/>
          <a:p>
            <a:pPr algn="ctr"/>
            <a:r>
              <a:rPr lang="cs-CZ" sz="4000" dirty="0" smtClean="0"/>
              <a:t>Také máte doma tepelné čerpadlo?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136"/>
          <a:stretch/>
        </p:blipFill>
        <p:spPr bwMode="auto">
          <a:xfrm>
            <a:off x="1331640" y="1889996"/>
            <a:ext cx="2898617" cy="450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198442"/>
            <a:ext cx="388843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644" r="27845"/>
          <a:stretch/>
        </p:blipFill>
        <p:spPr bwMode="auto">
          <a:xfrm>
            <a:off x="0" y="1772816"/>
            <a:ext cx="2122030" cy="4374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719138" y="1077913"/>
            <a:ext cx="7702550" cy="622895"/>
          </a:xfrm>
        </p:spPr>
        <p:txBody>
          <a:bodyPr/>
          <a:lstStyle/>
          <a:p>
            <a:pPr algn="ctr"/>
            <a:r>
              <a:rPr lang="cs-CZ" sz="4000" dirty="0" smtClean="0"/>
              <a:t>Jak tato zařízení fungují?</a:t>
            </a:r>
          </a:p>
        </p:txBody>
      </p:sp>
      <p:pic>
        <p:nvPicPr>
          <p:cNvPr id="4" name="Picture 4" descr="C:\Users\Ivo\Desktop\schem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09" r="11375"/>
          <a:stretch/>
        </p:blipFill>
        <p:spPr bwMode="auto">
          <a:xfrm>
            <a:off x="1979712" y="2488320"/>
            <a:ext cx="5076968" cy="305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4648" y="2348880"/>
            <a:ext cx="2396589" cy="22209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732240" y="4869160"/>
            <a:ext cx="24117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u="sng" dirty="0" smtClean="0"/>
              <a:t>Zajímavost</a:t>
            </a:r>
            <a:r>
              <a:rPr lang="cs-CZ" i="1" dirty="0" smtClean="0"/>
              <a:t>:</a:t>
            </a:r>
          </a:p>
          <a:p>
            <a:r>
              <a:rPr lang="cs-CZ" i="1" dirty="0" smtClean="0"/>
              <a:t>1dcl vody uvolní  při kondenzaci (bez změny teploty!) teplo, které ohřeje 1l vody o 54°C</a:t>
            </a:r>
            <a:endParaRPr lang="cs-CZ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6021288"/>
            <a:ext cx="4499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Kapalina při vypařování odebírá teplo z okolí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17693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2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Nadpis 1"/>
          <p:cNvSpPr>
            <a:spLocks noGrp="1"/>
          </p:cNvSpPr>
          <p:nvPr>
            <p:ph type="title"/>
          </p:nvPr>
        </p:nvSpPr>
        <p:spPr>
          <a:xfrm>
            <a:off x="323528" y="1077913"/>
            <a:ext cx="8820472" cy="766911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dirty="0" smtClean="0"/>
              <a:t>Zdroje nízkopotenciálního tepla pro tepelné čerpadlo</a:t>
            </a:r>
          </a:p>
        </p:txBody>
      </p:sp>
      <p:sp>
        <p:nvSpPr>
          <p:cNvPr id="6151" name="TextovéPole 2"/>
          <p:cNvSpPr txBox="1">
            <a:spLocks noChangeArrowheads="1"/>
          </p:cNvSpPr>
          <p:nvPr/>
        </p:nvSpPr>
        <p:spPr bwMode="auto">
          <a:xfrm>
            <a:off x="5200650" y="2001838"/>
            <a:ext cx="35369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2000" b="1" dirty="0"/>
              <a:t>hlubinný vrt</a:t>
            </a:r>
          </a:p>
        </p:txBody>
      </p:sp>
      <p:sp>
        <p:nvSpPr>
          <p:cNvPr id="6152" name="TextovéPole 22"/>
          <p:cNvSpPr txBox="1">
            <a:spLocks noChangeArrowheads="1"/>
          </p:cNvSpPr>
          <p:nvPr/>
        </p:nvSpPr>
        <p:spPr bwMode="auto">
          <a:xfrm>
            <a:off x="5211763" y="2998788"/>
            <a:ext cx="35369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2000" b="1" dirty="0"/>
              <a:t>půda</a:t>
            </a:r>
          </a:p>
        </p:txBody>
      </p:sp>
      <p:sp>
        <p:nvSpPr>
          <p:cNvPr id="6153" name="TextovéPole 26"/>
          <p:cNvSpPr txBox="1">
            <a:spLocks noChangeArrowheads="1"/>
          </p:cNvSpPr>
          <p:nvPr/>
        </p:nvSpPr>
        <p:spPr bwMode="auto">
          <a:xfrm>
            <a:off x="5187950" y="4129088"/>
            <a:ext cx="35369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2000" b="1" dirty="0"/>
              <a:t>vzduch</a:t>
            </a:r>
          </a:p>
        </p:txBody>
      </p:sp>
      <p:sp>
        <p:nvSpPr>
          <p:cNvPr id="6157" name="TextovéPole 3"/>
          <p:cNvSpPr txBox="1">
            <a:spLocks noChangeArrowheads="1"/>
          </p:cNvSpPr>
          <p:nvPr/>
        </p:nvSpPr>
        <p:spPr bwMode="auto">
          <a:xfrm>
            <a:off x="5651500" y="2401888"/>
            <a:ext cx="32416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/>
              <a:t>na 1 kW výkonu cca 15 m hloubky</a:t>
            </a:r>
          </a:p>
        </p:txBody>
      </p:sp>
      <p:sp>
        <p:nvSpPr>
          <p:cNvPr id="6158" name="TextovéPole 17"/>
          <p:cNvSpPr txBox="1">
            <a:spLocks noChangeArrowheads="1"/>
          </p:cNvSpPr>
          <p:nvPr/>
        </p:nvSpPr>
        <p:spPr bwMode="auto">
          <a:xfrm>
            <a:off x="5651500" y="3367088"/>
            <a:ext cx="310515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/>
              <a:t>na 1 kW výkonu cca </a:t>
            </a:r>
            <a:r>
              <a:rPr lang="cs-CZ" sz="2000" dirty="0" smtClean="0"/>
              <a:t>30m</a:t>
            </a:r>
            <a:r>
              <a:rPr lang="cs-CZ" sz="2000" baseline="30000" dirty="0" smtClean="0"/>
              <a:t>2</a:t>
            </a:r>
            <a:r>
              <a:rPr lang="cs-CZ" sz="2000" dirty="0" smtClean="0"/>
              <a:t> </a:t>
            </a:r>
            <a:r>
              <a:rPr lang="cs-CZ" sz="2000" dirty="0"/>
              <a:t>plochy</a:t>
            </a:r>
          </a:p>
        </p:txBody>
      </p:sp>
      <p:sp>
        <p:nvSpPr>
          <p:cNvPr id="6159" name="TextovéPole 18"/>
          <p:cNvSpPr txBox="1">
            <a:spLocks noChangeArrowheads="1"/>
          </p:cNvSpPr>
          <p:nvPr/>
        </p:nvSpPr>
        <p:spPr bwMode="auto">
          <a:xfrm>
            <a:off x="5649913" y="4587875"/>
            <a:ext cx="32432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/>
              <a:t>přísun čerstvého vzduchu</a:t>
            </a:r>
          </a:p>
        </p:txBody>
      </p:sp>
      <p:sp>
        <p:nvSpPr>
          <p:cNvPr id="6160" name="TextovéPole 21"/>
          <p:cNvSpPr txBox="1">
            <a:spLocks noChangeArrowheads="1"/>
          </p:cNvSpPr>
          <p:nvPr/>
        </p:nvSpPr>
        <p:spPr bwMode="auto">
          <a:xfrm>
            <a:off x="5219700" y="5172075"/>
            <a:ext cx="35369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2000" b="1" dirty="0"/>
              <a:t>spodní voda</a:t>
            </a:r>
          </a:p>
        </p:txBody>
      </p:sp>
      <p:sp>
        <p:nvSpPr>
          <p:cNvPr id="6161" name="TextovéPole 25"/>
          <p:cNvSpPr txBox="1">
            <a:spLocks noChangeArrowheads="1"/>
          </p:cNvSpPr>
          <p:nvPr/>
        </p:nvSpPr>
        <p:spPr bwMode="auto">
          <a:xfrm>
            <a:off x="5649912" y="5708650"/>
            <a:ext cx="349408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/>
              <a:t>na 1 kW výkonu trvalá vydatnost studny cca 5 l/min</a:t>
            </a:r>
          </a:p>
        </p:txBody>
      </p:sp>
      <p:pic>
        <p:nvPicPr>
          <p:cNvPr id="50186" name="Picture 10" descr="http://www.ekowatt.cz/obrazky/infostranky/prostredi_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05064"/>
            <a:ext cx="2088232" cy="1816763"/>
          </a:xfrm>
          <a:prstGeom prst="rect">
            <a:avLst/>
          </a:prstGeom>
          <a:noFill/>
        </p:spPr>
      </p:pic>
      <p:pic>
        <p:nvPicPr>
          <p:cNvPr id="50188" name="Picture 12" descr="http://www.ekowatt.cz/obrazky/infostranky/prostredi_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4437112"/>
            <a:ext cx="2160240" cy="1879410"/>
          </a:xfrm>
          <a:prstGeom prst="rect">
            <a:avLst/>
          </a:prstGeom>
          <a:noFill/>
        </p:spPr>
      </p:pic>
      <p:pic>
        <p:nvPicPr>
          <p:cNvPr id="50190" name="Picture 14" descr="http://www.ekowatt.cz/obrazky/infostranky/prostredi_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988840"/>
            <a:ext cx="2016224" cy="1906648"/>
          </a:xfrm>
          <a:prstGeom prst="rect">
            <a:avLst/>
          </a:prstGeom>
          <a:noFill/>
        </p:spPr>
      </p:pic>
      <p:pic>
        <p:nvPicPr>
          <p:cNvPr id="50192" name="Picture 16" descr="http://www.ekowatt.cz/obrazky/infostranky/prostredi_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2420888"/>
            <a:ext cx="2055951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0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  <p:bldP spid="6152" grpId="0"/>
      <p:bldP spid="6153" grpId="0"/>
      <p:bldP spid="6157" grpId="0"/>
      <p:bldP spid="6158" grpId="0"/>
      <p:bldP spid="6159" grpId="0"/>
      <p:bldP spid="6160" grpId="0"/>
      <p:bldP spid="61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Nadpis 1"/>
          <p:cNvSpPr>
            <a:spLocks noGrp="1"/>
          </p:cNvSpPr>
          <p:nvPr>
            <p:ph type="title"/>
          </p:nvPr>
        </p:nvSpPr>
        <p:spPr>
          <a:xfrm>
            <a:off x="323528" y="1077913"/>
            <a:ext cx="8820472" cy="766911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dirty="0" smtClean="0"/>
              <a:t>Energetická úspornost</a:t>
            </a:r>
          </a:p>
        </p:txBody>
      </p:sp>
      <p:sp>
        <p:nvSpPr>
          <p:cNvPr id="6151" name="TextovéPole 2"/>
          <p:cNvSpPr txBox="1">
            <a:spLocks noChangeArrowheads="1"/>
          </p:cNvSpPr>
          <p:nvPr/>
        </p:nvSpPr>
        <p:spPr bwMode="auto">
          <a:xfrm>
            <a:off x="2483768" y="1988840"/>
            <a:ext cx="460851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3200" b="1" dirty="0" smtClean="0"/>
              <a:t>lednička</a:t>
            </a:r>
          </a:p>
          <a:p>
            <a:endParaRPr lang="cs-CZ" sz="3200" b="1" dirty="0"/>
          </a:p>
          <a:p>
            <a:pPr lvl="1"/>
            <a:r>
              <a:rPr lang="cs-CZ" sz="2400" i="1" dirty="0" smtClean="0"/>
              <a:t>energetická třída </a:t>
            </a:r>
            <a:r>
              <a:rPr lang="cs-CZ" sz="2400" b="1" i="1" dirty="0" smtClean="0"/>
              <a:t>A+++ </a:t>
            </a:r>
            <a:r>
              <a:rPr lang="cs-CZ" sz="2400" i="1" dirty="0" smtClean="0"/>
              <a:t>až </a:t>
            </a:r>
            <a:r>
              <a:rPr lang="cs-CZ" sz="2400" b="1" i="1" dirty="0" smtClean="0"/>
              <a:t>D</a:t>
            </a:r>
          </a:p>
          <a:p>
            <a:endParaRPr lang="cs-CZ" sz="3200" b="1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136"/>
          <a:stretch/>
        </p:blipFill>
        <p:spPr bwMode="auto">
          <a:xfrm>
            <a:off x="251520" y="1556792"/>
            <a:ext cx="1800200" cy="2798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2"/>
          <p:cNvSpPr txBox="1">
            <a:spLocks noChangeArrowheads="1"/>
          </p:cNvSpPr>
          <p:nvPr/>
        </p:nvSpPr>
        <p:spPr bwMode="auto">
          <a:xfrm>
            <a:off x="2411760" y="3645024"/>
            <a:ext cx="4320480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cs-CZ" sz="3200" b="1" dirty="0" smtClean="0"/>
          </a:p>
          <a:p>
            <a:pPr marL="457200" indent="-457200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3200" b="1" dirty="0" smtClean="0"/>
              <a:t>tepelné čerpadlo</a:t>
            </a:r>
          </a:p>
          <a:p>
            <a:pPr algn="ctr"/>
            <a:endParaRPr lang="cs-CZ" sz="2800" i="1" dirty="0">
              <a:solidFill>
                <a:srgbClr val="FF0000"/>
              </a:solidFill>
            </a:endParaRPr>
          </a:p>
        </p:txBody>
      </p:sp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789040"/>
            <a:ext cx="2448272" cy="2520280"/>
          </a:xfrm>
          <a:prstGeom prst="rect">
            <a:avLst/>
          </a:prstGeom>
          <a:noFill/>
        </p:spPr>
      </p:pic>
      <p:sp>
        <p:nvSpPr>
          <p:cNvPr id="7" name="TextovéPole 2"/>
          <p:cNvSpPr txBox="1">
            <a:spLocks noChangeArrowheads="1"/>
          </p:cNvSpPr>
          <p:nvPr/>
        </p:nvSpPr>
        <p:spPr bwMode="auto">
          <a:xfrm>
            <a:off x="2483768" y="4797152"/>
            <a:ext cx="43204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cs-CZ" sz="2800" i="1" dirty="0" smtClean="0">
                <a:solidFill>
                  <a:srgbClr val="FF0000"/>
                </a:solidFill>
              </a:rPr>
              <a:t>Jak se označuje </a:t>
            </a:r>
            <a:r>
              <a:rPr lang="cs-CZ" sz="2800" i="1" dirty="0" err="1" smtClean="0">
                <a:solidFill>
                  <a:srgbClr val="FF0000"/>
                </a:solidFill>
              </a:rPr>
              <a:t>en</a:t>
            </a:r>
            <a:r>
              <a:rPr lang="cs-CZ" sz="2800" i="1" dirty="0" smtClean="0">
                <a:solidFill>
                  <a:srgbClr val="FF0000"/>
                </a:solidFill>
              </a:rPr>
              <a:t>. efektivita TČ?</a:t>
            </a:r>
            <a:endParaRPr lang="cs-CZ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177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Nadpis 1"/>
          <p:cNvSpPr>
            <a:spLocks noGrp="1"/>
          </p:cNvSpPr>
          <p:nvPr>
            <p:ph type="title"/>
          </p:nvPr>
        </p:nvSpPr>
        <p:spPr>
          <a:xfrm>
            <a:off x="323528" y="1077913"/>
            <a:ext cx="8820472" cy="766911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dirty="0" smtClean="0"/>
              <a:t>Energetická úspornost</a:t>
            </a:r>
          </a:p>
        </p:txBody>
      </p:sp>
      <p:sp>
        <p:nvSpPr>
          <p:cNvPr id="6151" name="TextovéPole 2"/>
          <p:cNvSpPr txBox="1">
            <a:spLocks noChangeArrowheads="1"/>
          </p:cNvSpPr>
          <p:nvPr/>
        </p:nvSpPr>
        <p:spPr bwMode="auto">
          <a:xfrm>
            <a:off x="2483768" y="1988840"/>
            <a:ext cx="460851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3200" b="1" dirty="0" smtClean="0"/>
              <a:t>lednička</a:t>
            </a:r>
          </a:p>
          <a:p>
            <a:endParaRPr lang="cs-CZ" sz="3200" b="1" dirty="0"/>
          </a:p>
          <a:p>
            <a:pPr lvl="1"/>
            <a:r>
              <a:rPr lang="cs-CZ" sz="2400" i="1" dirty="0" smtClean="0"/>
              <a:t>energetická třída </a:t>
            </a:r>
            <a:r>
              <a:rPr lang="cs-CZ" sz="2400" b="1" i="1" dirty="0" smtClean="0"/>
              <a:t>A+++ </a:t>
            </a:r>
            <a:r>
              <a:rPr lang="cs-CZ" sz="2400" i="1" dirty="0" smtClean="0"/>
              <a:t>až </a:t>
            </a:r>
            <a:r>
              <a:rPr lang="cs-CZ" sz="2400" b="1" i="1" dirty="0" smtClean="0"/>
              <a:t>D</a:t>
            </a:r>
          </a:p>
          <a:p>
            <a:endParaRPr lang="cs-CZ" sz="3200" b="1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136"/>
          <a:stretch/>
        </p:blipFill>
        <p:spPr bwMode="auto">
          <a:xfrm>
            <a:off x="251520" y="1556792"/>
            <a:ext cx="1800200" cy="2798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2"/>
          <p:cNvSpPr txBox="1">
            <a:spLocks noChangeArrowheads="1"/>
          </p:cNvSpPr>
          <p:nvPr/>
        </p:nvSpPr>
        <p:spPr bwMode="auto">
          <a:xfrm>
            <a:off x="2411760" y="3645024"/>
            <a:ext cx="4608512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cs-CZ" sz="3200" b="1" dirty="0" smtClean="0"/>
          </a:p>
          <a:p>
            <a:pPr marL="457200" indent="-457200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3200" b="1" dirty="0" smtClean="0"/>
              <a:t>tepelné čerpadlo</a:t>
            </a:r>
          </a:p>
          <a:p>
            <a:pPr algn="ctr"/>
            <a:r>
              <a:rPr lang="cs-CZ" sz="6000" i="1" dirty="0" smtClean="0">
                <a:solidFill>
                  <a:srgbClr val="FF0000"/>
                </a:solidFill>
              </a:rPr>
              <a:t>COP</a:t>
            </a:r>
            <a:endParaRPr lang="cs-CZ" sz="6000" i="1" dirty="0">
              <a:solidFill>
                <a:srgbClr val="FF0000"/>
              </a:solidFill>
            </a:endParaRPr>
          </a:p>
        </p:txBody>
      </p:sp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789040"/>
            <a:ext cx="2448272" cy="2520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517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Nadpis 1"/>
          <p:cNvSpPr>
            <a:spLocks noGrp="1"/>
          </p:cNvSpPr>
          <p:nvPr>
            <p:ph type="title"/>
          </p:nvPr>
        </p:nvSpPr>
        <p:spPr>
          <a:xfrm>
            <a:off x="323528" y="1077913"/>
            <a:ext cx="8820472" cy="766911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dirty="0" smtClean="0"/>
              <a:t>Co ovlivňuje energetickou úspornost?</a:t>
            </a:r>
          </a:p>
        </p:txBody>
      </p:sp>
      <p:sp>
        <p:nvSpPr>
          <p:cNvPr id="6151" name="TextovéPole 2"/>
          <p:cNvSpPr txBox="1">
            <a:spLocks noChangeArrowheads="1"/>
          </p:cNvSpPr>
          <p:nvPr/>
        </p:nvSpPr>
        <p:spPr bwMode="auto">
          <a:xfrm>
            <a:off x="2051720" y="4005064"/>
            <a:ext cx="4788024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3200" b="1" dirty="0" smtClean="0"/>
              <a:t>tepelné čerpadlo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400" dirty="0" smtClean="0"/>
              <a:t>Požadovaná teplota otopné vody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400" dirty="0" smtClean="0"/>
              <a:t>Teplota okolí</a:t>
            </a:r>
            <a:endParaRPr lang="cs-CZ" sz="2400" dirty="0" smtClean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136"/>
          <a:stretch/>
        </p:blipFill>
        <p:spPr bwMode="auto">
          <a:xfrm>
            <a:off x="251520" y="1700808"/>
            <a:ext cx="1685081" cy="2619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2"/>
          <p:cNvSpPr txBox="1">
            <a:spLocks noChangeArrowheads="1"/>
          </p:cNvSpPr>
          <p:nvPr/>
        </p:nvSpPr>
        <p:spPr bwMode="auto">
          <a:xfrm>
            <a:off x="2123728" y="1916832"/>
            <a:ext cx="478802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3200" b="1" dirty="0" smtClean="0"/>
              <a:t>Lednička</a:t>
            </a:r>
            <a:endParaRPr lang="cs-CZ" sz="3200" b="1" dirty="0" smtClean="0"/>
          </a:p>
          <a:p>
            <a:pPr marL="914400" lvl="1" indent="-457200">
              <a:buFont typeface="Arial" pitchFamily="34" charset="0"/>
              <a:buChar char="•"/>
            </a:pPr>
            <a:r>
              <a:rPr lang="cs-CZ" sz="2400" dirty="0" smtClean="0"/>
              <a:t>Požadovaná teplota v ledničce</a:t>
            </a:r>
            <a:endParaRPr lang="cs-CZ" sz="2400" dirty="0"/>
          </a:p>
          <a:p>
            <a:pPr marL="914400" lvl="1" indent="-457200">
              <a:buFont typeface="Arial" pitchFamily="34" charset="0"/>
              <a:buChar char="•"/>
            </a:pPr>
            <a:r>
              <a:rPr lang="cs-CZ" sz="2400" dirty="0" smtClean="0"/>
              <a:t>Teplota okolí</a:t>
            </a:r>
            <a:endParaRPr lang="cs-CZ" sz="2400" dirty="0" smtClean="0"/>
          </a:p>
          <a:p>
            <a:pPr lvl="2"/>
            <a:r>
              <a:rPr lang="cs-CZ" dirty="0" smtClean="0"/>
              <a:t>(otopné těleso, sporák, myčka...</a:t>
            </a:r>
          </a:p>
          <a:p>
            <a:pPr lvl="1"/>
            <a:r>
              <a:rPr lang="cs-CZ" dirty="0"/>
              <a:t>	</a:t>
            </a:r>
            <a:r>
              <a:rPr lang="cs-CZ" dirty="0" smtClean="0"/>
              <a:t>1°C nad 20°C = 6 % spotřeby)</a:t>
            </a:r>
          </a:p>
        </p:txBody>
      </p:sp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5728" y="4337720"/>
            <a:ext cx="2448272" cy="2520280"/>
          </a:xfrm>
          <a:prstGeom prst="rect">
            <a:avLst/>
          </a:prstGeom>
          <a:noFill/>
        </p:spPr>
      </p:pic>
      <p:sp>
        <p:nvSpPr>
          <p:cNvPr id="7" name="TextovéPole 2"/>
          <p:cNvSpPr txBox="1">
            <a:spLocks noChangeArrowheads="1"/>
          </p:cNvSpPr>
          <p:nvPr/>
        </p:nvSpPr>
        <p:spPr bwMode="auto">
          <a:xfrm>
            <a:off x="2195736" y="5661248"/>
            <a:ext cx="478802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/>
            <a:r>
              <a:rPr lang="cs-CZ" sz="2400" i="1" dirty="0" smtClean="0">
                <a:solidFill>
                  <a:srgbClr val="FF0000"/>
                </a:solidFill>
              </a:rPr>
              <a:t>Který koeficient zohledňuje u TČ průměrnou teplotu okolí?</a:t>
            </a:r>
          </a:p>
        </p:txBody>
      </p:sp>
    </p:spTree>
    <p:extLst>
      <p:ext uri="{BB962C8B-B14F-4D97-AF65-F5344CB8AC3E}">
        <p14:creationId xmlns:p14="http://schemas.microsoft.com/office/powerpoint/2010/main" xmlns="" val="1311893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Nadpis 1"/>
          <p:cNvSpPr>
            <a:spLocks noGrp="1"/>
          </p:cNvSpPr>
          <p:nvPr>
            <p:ph type="title"/>
          </p:nvPr>
        </p:nvSpPr>
        <p:spPr>
          <a:xfrm>
            <a:off x="323528" y="1077913"/>
            <a:ext cx="8820472" cy="766911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dirty="0" smtClean="0"/>
              <a:t>Co ovlivňuje energetickou úspornost?</a:t>
            </a:r>
          </a:p>
        </p:txBody>
      </p:sp>
      <p:sp>
        <p:nvSpPr>
          <p:cNvPr id="6151" name="TextovéPole 2"/>
          <p:cNvSpPr txBox="1">
            <a:spLocks noChangeArrowheads="1"/>
          </p:cNvSpPr>
          <p:nvPr/>
        </p:nvSpPr>
        <p:spPr bwMode="auto">
          <a:xfrm>
            <a:off x="2051720" y="4005064"/>
            <a:ext cx="4788024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3200" b="1" dirty="0" smtClean="0"/>
              <a:t>tepelné čerpadlo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400" dirty="0" smtClean="0"/>
              <a:t>Požadovaná teplota otopné vody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400" dirty="0" smtClean="0"/>
              <a:t>Teplota okolí</a:t>
            </a:r>
            <a:endParaRPr lang="cs-CZ" sz="2400" dirty="0" smtClean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136"/>
          <a:stretch/>
        </p:blipFill>
        <p:spPr bwMode="auto">
          <a:xfrm>
            <a:off x="251520" y="1700808"/>
            <a:ext cx="1685081" cy="2619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2"/>
          <p:cNvSpPr txBox="1">
            <a:spLocks noChangeArrowheads="1"/>
          </p:cNvSpPr>
          <p:nvPr/>
        </p:nvSpPr>
        <p:spPr bwMode="auto">
          <a:xfrm>
            <a:off x="2123728" y="1916832"/>
            <a:ext cx="478802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3200" b="1" dirty="0" smtClean="0"/>
              <a:t>Lednička</a:t>
            </a:r>
            <a:endParaRPr lang="cs-CZ" sz="3200" b="1" dirty="0" smtClean="0"/>
          </a:p>
          <a:p>
            <a:pPr marL="914400" lvl="1" indent="-457200">
              <a:buFont typeface="Arial" pitchFamily="34" charset="0"/>
              <a:buChar char="•"/>
            </a:pPr>
            <a:r>
              <a:rPr lang="cs-CZ" sz="2400" dirty="0" smtClean="0"/>
              <a:t>Požadovaná teplota v ledničce</a:t>
            </a:r>
            <a:endParaRPr lang="cs-CZ" sz="2400" dirty="0"/>
          </a:p>
          <a:p>
            <a:pPr marL="914400" lvl="1" indent="-457200">
              <a:buFont typeface="Arial" pitchFamily="34" charset="0"/>
              <a:buChar char="•"/>
            </a:pPr>
            <a:r>
              <a:rPr lang="cs-CZ" sz="2400" dirty="0" smtClean="0"/>
              <a:t>Teplota okolí</a:t>
            </a:r>
            <a:endParaRPr lang="cs-CZ" sz="2400" dirty="0" smtClean="0"/>
          </a:p>
          <a:p>
            <a:pPr lvl="2"/>
            <a:r>
              <a:rPr lang="cs-CZ" dirty="0" smtClean="0"/>
              <a:t>(otopné těleso, sporák, myčka...</a:t>
            </a:r>
          </a:p>
          <a:p>
            <a:pPr lvl="1"/>
            <a:r>
              <a:rPr lang="cs-CZ" dirty="0"/>
              <a:t>	</a:t>
            </a:r>
            <a:r>
              <a:rPr lang="cs-CZ" dirty="0" smtClean="0"/>
              <a:t>1°C nad 20°C = 6 % spotřeby)</a:t>
            </a:r>
          </a:p>
        </p:txBody>
      </p:sp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5728" y="4337720"/>
            <a:ext cx="2448272" cy="2520280"/>
          </a:xfrm>
          <a:prstGeom prst="rect">
            <a:avLst/>
          </a:prstGeom>
          <a:noFill/>
        </p:spPr>
      </p:pic>
      <p:sp>
        <p:nvSpPr>
          <p:cNvPr id="7" name="TextovéPole 2"/>
          <p:cNvSpPr txBox="1">
            <a:spLocks noChangeArrowheads="1"/>
          </p:cNvSpPr>
          <p:nvPr/>
        </p:nvSpPr>
        <p:spPr bwMode="auto">
          <a:xfrm>
            <a:off x="2195736" y="5661248"/>
            <a:ext cx="478802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algn="ctr"/>
            <a:r>
              <a:rPr lang="cs-CZ" sz="4000" b="1" i="1" dirty="0" smtClean="0">
                <a:solidFill>
                  <a:srgbClr val="FF0000"/>
                </a:solidFill>
              </a:rPr>
              <a:t>SCOP</a:t>
            </a:r>
            <a:endParaRPr lang="cs-CZ" sz="4000" b="1" i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1893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Výběr tepelného čerpadla</a:t>
            </a:r>
          </a:p>
        </p:txBody>
      </p:sp>
      <p:sp>
        <p:nvSpPr>
          <p:cNvPr id="5127" name="TextovéPole 2"/>
          <p:cNvSpPr txBox="1">
            <a:spLocks noChangeArrowheads="1"/>
          </p:cNvSpPr>
          <p:nvPr/>
        </p:nvSpPr>
        <p:spPr bwMode="auto">
          <a:xfrm>
            <a:off x="467544" y="1988840"/>
            <a:ext cx="353695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b="1" dirty="0">
                <a:solidFill>
                  <a:srgbClr val="FF0000"/>
                </a:solidFill>
              </a:rPr>
              <a:t>provozní náklady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spotřeba </a:t>
            </a:r>
            <a:r>
              <a:rPr lang="cs-CZ" sz="2400" b="1" dirty="0"/>
              <a:t>energie </a:t>
            </a:r>
            <a:r>
              <a:rPr lang="cs-CZ" sz="2000" dirty="0"/>
              <a:t>(topný faktor a jeho podmínky)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400" b="1" dirty="0" smtClean="0"/>
              <a:t>platba </a:t>
            </a:r>
            <a:r>
              <a:rPr lang="cs-CZ" sz="2400" b="1" dirty="0"/>
              <a:t>za jistič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400" b="1" dirty="0"/>
              <a:t>náklady na </a:t>
            </a:r>
            <a:r>
              <a:rPr lang="cs-CZ" sz="2400" b="1" dirty="0" smtClean="0"/>
              <a:t>opravy </a:t>
            </a:r>
            <a:r>
              <a:rPr lang="cs-CZ" sz="2000" dirty="0" smtClean="0"/>
              <a:t>(záruka)</a:t>
            </a:r>
            <a:endParaRPr lang="cs-CZ" dirty="0"/>
          </a:p>
        </p:txBody>
      </p:sp>
      <p:sp>
        <p:nvSpPr>
          <p:cNvPr id="5128" name="TextovéPole 22"/>
          <p:cNvSpPr txBox="1">
            <a:spLocks noChangeArrowheads="1"/>
          </p:cNvSpPr>
          <p:nvPr/>
        </p:nvSpPr>
        <p:spPr bwMode="auto">
          <a:xfrm>
            <a:off x="4358047" y="1996218"/>
            <a:ext cx="4572000" cy="366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b="1" dirty="0">
                <a:solidFill>
                  <a:srgbClr val="FF0000"/>
                </a:solidFill>
              </a:rPr>
              <a:t>pořizovací náklady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400" b="1" dirty="0" smtClean="0"/>
              <a:t>TČ</a:t>
            </a:r>
            <a:r>
              <a:rPr lang="cs-CZ" sz="2000" dirty="0" smtClean="0"/>
              <a:t> (kompletní zařízení, instalace a zapojení, regulace, uvedení do provozu)</a:t>
            </a:r>
            <a:endParaRPr lang="cs-CZ" sz="2000" dirty="0"/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400" b="1" dirty="0"/>
              <a:t>vrty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400" b="1" dirty="0"/>
              <a:t>výkopy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400" b="1" dirty="0"/>
              <a:t>rekonstrukce OS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400" b="1" dirty="0"/>
              <a:t>potřeba akumulační nádoby </a:t>
            </a:r>
            <a:endParaRPr lang="cs-CZ" sz="2400" b="1" dirty="0" smtClean="0"/>
          </a:p>
          <a:p>
            <a:pPr lvl="1"/>
            <a:r>
              <a:rPr lang="cs-CZ" sz="2400" dirty="0"/>
              <a:t>	</a:t>
            </a:r>
            <a:r>
              <a:rPr lang="cs-CZ" sz="2000" dirty="0" smtClean="0"/>
              <a:t>(u </a:t>
            </a:r>
            <a:r>
              <a:rPr lang="cs-CZ" sz="2000" dirty="0"/>
              <a:t>TČ bez </a:t>
            </a:r>
            <a:r>
              <a:rPr lang="cs-CZ" sz="2000" dirty="0" smtClean="0"/>
              <a:t>invertoru)</a:t>
            </a:r>
            <a:endParaRPr lang="cs-CZ" sz="2400" dirty="0"/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400" b="1" dirty="0"/>
              <a:t>záložní zdroj</a:t>
            </a:r>
          </a:p>
        </p:txBody>
      </p:sp>
      <p:sp>
        <p:nvSpPr>
          <p:cNvPr id="5" name="TextovéPole 2"/>
          <p:cNvSpPr txBox="1">
            <a:spLocks noChangeArrowheads="1"/>
          </p:cNvSpPr>
          <p:nvPr/>
        </p:nvSpPr>
        <p:spPr bwMode="auto">
          <a:xfrm>
            <a:off x="467544" y="4841099"/>
            <a:ext cx="48965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b="1" dirty="0">
                <a:solidFill>
                  <a:srgbClr val="FF0000"/>
                </a:solidFill>
              </a:rPr>
              <a:t>provozní </a:t>
            </a:r>
            <a:r>
              <a:rPr lang="cs-CZ" sz="2400" b="1" dirty="0" smtClean="0">
                <a:solidFill>
                  <a:srgbClr val="FF0000"/>
                </a:solidFill>
              </a:rPr>
              <a:t>parametry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400" b="1" dirty="0" smtClean="0"/>
              <a:t>hlučnost</a:t>
            </a:r>
            <a:endParaRPr lang="cs-CZ" sz="2400" dirty="0"/>
          </a:p>
          <a:p>
            <a:pPr lvl="1"/>
            <a:r>
              <a:rPr lang="cs-CZ" sz="2000" dirty="0" smtClean="0"/>
              <a:t>(akustický </a:t>
            </a:r>
            <a:r>
              <a:rPr lang="cs-CZ" sz="2000" dirty="0"/>
              <a:t>výkon x akustický tlak, vzdálenost)</a:t>
            </a:r>
          </a:p>
          <a:p>
            <a:pPr marL="342900" indent="-342900">
              <a:buFont typeface="Wingdings" pitchFamily="2" charset="2"/>
              <a:buChar char="v"/>
            </a:pPr>
            <a:endParaRPr lang="cs-CZ" sz="2400" b="1" dirty="0"/>
          </a:p>
        </p:txBody>
      </p:sp>
      <p:pic>
        <p:nvPicPr>
          <p:cNvPr id="6149" name="Picture 5" descr="C:\Users\Ivo\AppData\Local\Temp\Temporary Internet Files\Content.IE5\BJW1YFDF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052736"/>
            <a:ext cx="1083102" cy="1218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  <p:bldP spid="5128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Výběr tepelného čerpadla</a:t>
            </a:r>
          </a:p>
        </p:txBody>
      </p:sp>
      <p:sp>
        <p:nvSpPr>
          <p:cNvPr id="5127" name="TextovéPole 2"/>
          <p:cNvSpPr txBox="1">
            <a:spLocks noChangeArrowheads="1"/>
          </p:cNvSpPr>
          <p:nvPr/>
        </p:nvSpPr>
        <p:spPr bwMode="auto">
          <a:xfrm>
            <a:off x="467544" y="1988840"/>
            <a:ext cx="655272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b="1" dirty="0" smtClean="0">
                <a:solidFill>
                  <a:srgbClr val="FF0000"/>
                </a:solidFill>
              </a:rPr>
              <a:t>teplota výstupní vody</a:t>
            </a:r>
            <a:endParaRPr lang="cs-CZ" sz="2400" b="1" dirty="0">
              <a:solidFill>
                <a:srgbClr val="FF0000"/>
              </a:solidFill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vysokoteplotní </a:t>
            </a:r>
            <a:r>
              <a:rPr lang="cs-CZ" sz="2000" dirty="0" smtClean="0"/>
              <a:t>(vhodné i pro radiátory)</a:t>
            </a:r>
          </a:p>
        </p:txBody>
      </p:sp>
      <p:pic>
        <p:nvPicPr>
          <p:cNvPr id="6149" name="Picture 5" descr="C:\Users\Ivo\AppData\Local\Temp\Temporary Internet Files\Content.IE5\BJW1YFDF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052736"/>
            <a:ext cx="1083102" cy="1218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068960"/>
            <a:ext cx="3312368" cy="3087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9198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Výběr tepelného čerpadla</a:t>
            </a:r>
          </a:p>
        </p:txBody>
      </p:sp>
      <p:sp>
        <p:nvSpPr>
          <p:cNvPr id="5127" name="TextovéPole 2"/>
          <p:cNvSpPr txBox="1">
            <a:spLocks noChangeArrowheads="1"/>
          </p:cNvSpPr>
          <p:nvPr/>
        </p:nvSpPr>
        <p:spPr bwMode="auto">
          <a:xfrm>
            <a:off x="467544" y="1988840"/>
            <a:ext cx="6552728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b="1" dirty="0" smtClean="0">
                <a:solidFill>
                  <a:srgbClr val="FF0000"/>
                </a:solidFill>
              </a:rPr>
              <a:t>teplota výstupní vody</a:t>
            </a:r>
            <a:endParaRPr lang="cs-CZ" sz="2400" b="1" dirty="0">
              <a:solidFill>
                <a:srgbClr val="FF0000"/>
              </a:solidFill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vysokoteplotní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nízkoteplotní </a:t>
            </a:r>
            <a:r>
              <a:rPr lang="cs-CZ" sz="2000" dirty="0" smtClean="0"/>
              <a:t>(vhodné pro podlahové vytápění, popřípadě konvektory)</a:t>
            </a:r>
          </a:p>
        </p:txBody>
      </p:sp>
      <p:pic>
        <p:nvPicPr>
          <p:cNvPr id="6149" name="Picture 5" descr="C:\Users\Ivo\AppData\Local\Temp\Temporary Internet Files\Content.IE5\BJW1YFDF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052736"/>
            <a:ext cx="1083102" cy="1218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5997" y="3645024"/>
            <a:ext cx="2562347" cy="233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73360"/>
            <a:ext cx="3429000" cy="2209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2154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Výběr tepelného čerpadla</a:t>
            </a:r>
          </a:p>
        </p:txBody>
      </p:sp>
      <p:sp>
        <p:nvSpPr>
          <p:cNvPr id="5127" name="TextovéPole 2"/>
          <p:cNvSpPr txBox="1">
            <a:spLocks noChangeArrowheads="1"/>
          </p:cNvSpPr>
          <p:nvPr/>
        </p:nvSpPr>
        <p:spPr bwMode="auto">
          <a:xfrm>
            <a:off x="467544" y="1988840"/>
            <a:ext cx="655272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b="1" dirty="0" smtClean="0">
                <a:solidFill>
                  <a:srgbClr val="FF0000"/>
                </a:solidFill>
              </a:rPr>
              <a:t>teplota výstupní vody</a:t>
            </a:r>
            <a:endParaRPr lang="cs-CZ" sz="2400" b="1" dirty="0">
              <a:solidFill>
                <a:srgbClr val="FF0000"/>
              </a:solidFill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vysokoteplotní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nízkoteplotní</a:t>
            </a:r>
          </a:p>
        </p:txBody>
      </p:sp>
      <p:pic>
        <p:nvPicPr>
          <p:cNvPr id="6149" name="Picture 5" descr="C:\Users\Ivo\AppData\Local\Temp\Temporary Internet Files\Content.IE5\BJW1YFDF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052736"/>
            <a:ext cx="1083102" cy="1218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2"/>
          <p:cNvSpPr txBox="1">
            <a:spLocks noChangeArrowheads="1"/>
          </p:cNvSpPr>
          <p:nvPr/>
        </p:nvSpPr>
        <p:spPr bwMode="auto">
          <a:xfrm>
            <a:off x="467544" y="3507515"/>
            <a:ext cx="446449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b="1" dirty="0" smtClean="0">
                <a:solidFill>
                  <a:srgbClr val="FF0000"/>
                </a:solidFill>
              </a:rPr>
              <a:t>konstrukce</a:t>
            </a:r>
            <a:endParaRPr lang="cs-CZ" sz="2400" b="1" dirty="0">
              <a:solidFill>
                <a:srgbClr val="FF0000"/>
              </a:solidFill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venkovní + vnitřní jednotka</a:t>
            </a: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996952"/>
            <a:ext cx="3827487" cy="2950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9753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Výběr tepelného čerpadla</a:t>
            </a:r>
          </a:p>
        </p:txBody>
      </p:sp>
      <p:sp>
        <p:nvSpPr>
          <p:cNvPr id="5127" name="TextovéPole 2"/>
          <p:cNvSpPr txBox="1">
            <a:spLocks noChangeArrowheads="1"/>
          </p:cNvSpPr>
          <p:nvPr/>
        </p:nvSpPr>
        <p:spPr bwMode="auto">
          <a:xfrm>
            <a:off x="467544" y="1988840"/>
            <a:ext cx="655272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b="1" dirty="0" smtClean="0">
                <a:solidFill>
                  <a:srgbClr val="FF0000"/>
                </a:solidFill>
              </a:rPr>
              <a:t>teplota výstupní vody</a:t>
            </a:r>
            <a:endParaRPr lang="cs-CZ" sz="2400" b="1" dirty="0">
              <a:solidFill>
                <a:srgbClr val="FF0000"/>
              </a:solidFill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vysokoteplotní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nízkoteplotní</a:t>
            </a:r>
          </a:p>
        </p:txBody>
      </p:sp>
      <p:pic>
        <p:nvPicPr>
          <p:cNvPr id="6149" name="Picture 5" descr="C:\Users\Ivo\AppData\Local\Temp\Temporary Internet Files\Content.IE5\BJW1YFDF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052736"/>
            <a:ext cx="1083102" cy="1218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2"/>
          <p:cNvSpPr txBox="1">
            <a:spLocks noChangeArrowheads="1"/>
          </p:cNvSpPr>
          <p:nvPr/>
        </p:nvSpPr>
        <p:spPr bwMode="auto">
          <a:xfrm>
            <a:off x="467544" y="3507515"/>
            <a:ext cx="446449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b="1" dirty="0" smtClean="0">
                <a:solidFill>
                  <a:srgbClr val="FF0000"/>
                </a:solidFill>
              </a:rPr>
              <a:t>konstrukce</a:t>
            </a:r>
            <a:endParaRPr lang="cs-CZ" sz="2400" b="1" dirty="0">
              <a:solidFill>
                <a:srgbClr val="FF0000"/>
              </a:solidFill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venkovní + vnitřní jednotka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pouze venkovní jednotka</a:t>
            </a: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780928"/>
            <a:ext cx="3096344" cy="35283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7913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Výběr tepelného čerpadla</a:t>
            </a:r>
          </a:p>
        </p:txBody>
      </p:sp>
      <p:sp>
        <p:nvSpPr>
          <p:cNvPr id="5127" name="TextovéPole 2"/>
          <p:cNvSpPr txBox="1">
            <a:spLocks noChangeArrowheads="1"/>
          </p:cNvSpPr>
          <p:nvPr/>
        </p:nvSpPr>
        <p:spPr bwMode="auto">
          <a:xfrm>
            <a:off x="467544" y="1988840"/>
            <a:ext cx="655272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b="1" dirty="0" smtClean="0">
                <a:solidFill>
                  <a:srgbClr val="FF0000"/>
                </a:solidFill>
              </a:rPr>
              <a:t>teplota výstupní vody</a:t>
            </a:r>
            <a:endParaRPr lang="cs-CZ" sz="2400" b="1" dirty="0">
              <a:solidFill>
                <a:srgbClr val="FF0000"/>
              </a:solidFill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vysokoteplotní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nízkoteplotní</a:t>
            </a:r>
          </a:p>
        </p:txBody>
      </p:sp>
      <p:pic>
        <p:nvPicPr>
          <p:cNvPr id="6149" name="Picture 5" descr="C:\Users\Ivo\AppData\Local\Temp\Temporary Internet Files\Content.IE5\BJW1YFDF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052736"/>
            <a:ext cx="1083102" cy="1218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2"/>
          <p:cNvSpPr txBox="1">
            <a:spLocks noChangeArrowheads="1"/>
          </p:cNvSpPr>
          <p:nvPr/>
        </p:nvSpPr>
        <p:spPr bwMode="auto">
          <a:xfrm>
            <a:off x="467544" y="3507515"/>
            <a:ext cx="446449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b="1" dirty="0" smtClean="0">
                <a:solidFill>
                  <a:srgbClr val="FF0000"/>
                </a:solidFill>
              </a:rPr>
              <a:t>konstrukce</a:t>
            </a:r>
            <a:endParaRPr lang="cs-CZ" sz="2400" b="1" dirty="0">
              <a:solidFill>
                <a:srgbClr val="FF0000"/>
              </a:solidFill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venkovní + vnitřní jednotka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pouze venkovní jednotka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2400" b="1" dirty="0" smtClean="0"/>
              <a:t>vnitřní jednotka s integrovaným zásobníkem</a:t>
            </a:r>
          </a:p>
          <a:p>
            <a:pPr marL="742950" lvl="1" indent="-285750"/>
            <a:r>
              <a:rPr lang="cs-CZ" sz="2400" dirty="0" smtClean="0"/>
              <a:t>	</a:t>
            </a:r>
            <a:r>
              <a:rPr lang="cs-CZ" sz="2000" dirty="0" smtClean="0"/>
              <a:t>(zabere jen 0,64 m</a:t>
            </a:r>
            <a:r>
              <a:rPr lang="cs-CZ" sz="2000" baseline="30000" dirty="0" smtClean="0"/>
              <a:t>2</a:t>
            </a:r>
            <a:r>
              <a:rPr lang="cs-CZ" sz="2000" dirty="0" smtClean="0"/>
              <a:t>)</a:t>
            </a:r>
            <a:endParaRPr lang="cs-CZ" sz="2400" b="1" dirty="0" smtClean="0"/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852936"/>
            <a:ext cx="3672408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4054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ROTEX HPSU </a:t>
            </a:r>
            <a:r>
              <a:rPr lang="cs-CZ" sz="4000" dirty="0" err="1" smtClean="0"/>
              <a:t>Hitemp</a:t>
            </a:r>
            <a:r>
              <a:rPr lang="cs-CZ" sz="4000" dirty="0" smtClean="0"/>
              <a:t> 11kW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24300" y="1484313"/>
            <a:ext cx="5040313" cy="52578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b="1" dirty="0" smtClean="0"/>
              <a:t>Vhodné i pro vysokoteplotní OS </a:t>
            </a:r>
          </a:p>
          <a:p>
            <a:pPr marL="400050" lvl="1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i="1" dirty="0" smtClean="0"/>
              <a:t>(teplota topné vody až 80°C i při teplotě venkovního vzduchu -20°C bez záložního zdroje)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cs-CZ" sz="2000" b="1" dirty="0" smtClean="0"/>
              <a:t>Topný faktor </a:t>
            </a:r>
            <a:r>
              <a:rPr lang="cs-CZ" sz="2000" dirty="0" smtClean="0"/>
              <a:t>			  </a:t>
            </a:r>
            <a:endParaRPr lang="cs-CZ" sz="1800" dirty="0" smtClean="0"/>
          </a:p>
          <a:p>
            <a:pPr lvl="1" fontAlgn="auto">
              <a:spcAft>
                <a:spcPts val="0"/>
              </a:spcAft>
              <a:defRPr/>
            </a:pPr>
            <a:r>
              <a:rPr lang="cs-CZ" sz="1800" dirty="0" smtClean="0"/>
              <a:t>   A7 / W45: 	3,62 	(10,9 kW)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cs-CZ" sz="1800" dirty="0" smtClean="0"/>
              <a:t>A-20 / W70: 	1,92 	(  9,4 kW)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cs-CZ" sz="2000" b="1" dirty="0" smtClean="0"/>
              <a:t>Akustický tlak</a:t>
            </a:r>
            <a:endParaRPr lang="cs-CZ" sz="1800" dirty="0" smtClean="0"/>
          </a:p>
          <a:p>
            <a:pPr lvl="1" fontAlgn="auto">
              <a:spcAft>
                <a:spcPts val="0"/>
              </a:spcAft>
              <a:defRPr/>
            </a:pPr>
            <a:r>
              <a:rPr lang="cs-CZ" sz="1800" dirty="0" err="1" smtClean="0"/>
              <a:t>Venk</a:t>
            </a:r>
            <a:r>
              <a:rPr lang="cs-CZ" sz="1800" dirty="0" smtClean="0"/>
              <a:t>. </a:t>
            </a:r>
            <a:r>
              <a:rPr lang="cs-CZ" sz="1800" dirty="0" err="1" smtClean="0"/>
              <a:t>j</a:t>
            </a:r>
            <a:r>
              <a:rPr lang="cs-CZ" sz="1800" dirty="0" smtClean="0"/>
              <a:t>. vzdál. 1m:		52 </a:t>
            </a:r>
            <a:r>
              <a:rPr lang="cs-CZ" sz="1800" dirty="0" err="1" smtClean="0"/>
              <a:t>dBA</a:t>
            </a:r>
            <a:endParaRPr lang="cs-CZ" sz="1800" dirty="0" smtClean="0"/>
          </a:p>
          <a:p>
            <a:pPr lvl="1" fontAlgn="auto">
              <a:spcAft>
                <a:spcPts val="0"/>
              </a:spcAft>
              <a:defRPr/>
            </a:pPr>
            <a:r>
              <a:rPr lang="cs-CZ" sz="1800" dirty="0" err="1" smtClean="0"/>
              <a:t>Venk</a:t>
            </a:r>
            <a:r>
              <a:rPr lang="cs-CZ" sz="1800" dirty="0" smtClean="0"/>
              <a:t>. </a:t>
            </a:r>
            <a:r>
              <a:rPr lang="cs-CZ" sz="1800" dirty="0" err="1" smtClean="0"/>
              <a:t>j</a:t>
            </a:r>
            <a:r>
              <a:rPr lang="cs-CZ" sz="1800" dirty="0" smtClean="0"/>
              <a:t>. vzdál. 1m noční režim 	49 </a:t>
            </a:r>
            <a:r>
              <a:rPr lang="cs-CZ" sz="1800" dirty="0" err="1" smtClean="0"/>
              <a:t>dBA</a:t>
            </a:r>
            <a:endParaRPr lang="cs-CZ" sz="1800" dirty="0" smtClean="0"/>
          </a:p>
          <a:p>
            <a:pPr lvl="1" fontAlgn="auto">
              <a:spcAft>
                <a:spcPts val="0"/>
              </a:spcAft>
              <a:defRPr/>
            </a:pPr>
            <a:r>
              <a:rPr lang="cs-CZ" sz="1800" dirty="0" err="1" smtClean="0"/>
              <a:t>Venk</a:t>
            </a:r>
            <a:r>
              <a:rPr lang="cs-CZ" sz="1800" dirty="0" smtClean="0"/>
              <a:t>. </a:t>
            </a:r>
            <a:r>
              <a:rPr lang="cs-CZ" sz="1800" dirty="0" err="1" smtClean="0"/>
              <a:t>j</a:t>
            </a:r>
            <a:r>
              <a:rPr lang="cs-CZ" sz="1800" dirty="0" smtClean="0"/>
              <a:t>. vzdál. 5m noční režim	35 </a:t>
            </a:r>
            <a:r>
              <a:rPr lang="cs-CZ" sz="1800" dirty="0" err="1" smtClean="0"/>
              <a:t>dBA</a:t>
            </a:r>
            <a:endParaRPr lang="cs-CZ" sz="1800" dirty="0" smtClean="0"/>
          </a:p>
          <a:p>
            <a:pPr lvl="1" fontAlgn="auto">
              <a:spcAft>
                <a:spcPts val="0"/>
              </a:spcAft>
              <a:defRPr/>
            </a:pPr>
            <a:r>
              <a:rPr lang="cs-CZ" sz="1800" dirty="0" smtClean="0"/>
              <a:t>Vnitřní </a:t>
            </a:r>
            <a:r>
              <a:rPr lang="cs-CZ" sz="1800" dirty="0" err="1" smtClean="0"/>
              <a:t>j</a:t>
            </a:r>
            <a:r>
              <a:rPr lang="cs-CZ" sz="1800" dirty="0" smtClean="0"/>
              <a:t>. ve vedlejší místnosti	25 </a:t>
            </a:r>
            <a:r>
              <a:rPr lang="cs-CZ" sz="1800" dirty="0" err="1" smtClean="0"/>
              <a:t>dBA</a:t>
            </a:r>
            <a:endParaRPr lang="cs-CZ" sz="1800" dirty="0" smtClean="0"/>
          </a:p>
          <a:p>
            <a:pPr lvl="1" fontAlgn="auto">
              <a:spcAft>
                <a:spcPts val="0"/>
              </a:spcAft>
              <a:buNone/>
              <a:defRPr/>
            </a:pPr>
            <a:endParaRPr lang="cs-CZ" sz="1400" dirty="0" smtClean="0"/>
          </a:p>
          <a:p>
            <a:pPr lvl="1" fontAlgn="auto">
              <a:spcAft>
                <a:spcPts val="0"/>
              </a:spcAft>
              <a:buNone/>
              <a:defRPr/>
            </a:pPr>
            <a:r>
              <a:rPr lang="cs-CZ" sz="1600" i="1" dirty="0" smtClean="0"/>
              <a:t>Srovnání:	Lednička vzdál. 1m</a:t>
            </a:r>
            <a:r>
              <a:rPr lang="en-US" sz="1600" i="1" dirty="0" smtClean="0"/>
              <a:t> </a:t>
            </a:r>
            <a:r>
              <a:rPr lang="cs-CZ" sz="1600" i="1" dirty="0" smtClean="0"/>
              <a:t>	</a:t>
            </a:r>
            <a:r>
              <a:rPr lang="en-US" sz="1600" i="1" dirty="0" smtClean="0"/>
              <a:t>50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dBA</a:t>
            </a:r>
            <a:endParaRPr lang="cs-CZ" sz="1600" i="1" dirty="0" smtClean="0"/>
          </a:p>
          <a:p>
            <a:pPr lvl="2" fontAlgn="auto">
              <a:spcAft>
                <a:spcPts val="0"/>
              </a:spcAft>
              <a:buNone/>
              <a:defRPr/>
            </a:pPr>
            <a:r>
              <a:rPr lang="cs-CZ" sz="1600" i="1" dirty="0" smtClean="0"/>
              <a:t>		Tichá knihovna</a:t>
            </a:r>
            <a:r>
              <a:rPr lang="en-US" sz="1600" i="1" dirty="0" smtClean="0"/>
              <a:t>  </a:t>
            </a:r>
            <a:r>
              <a:rPr lang="cs-CZ" sz="1600" i="1" dirty="0" smtClean="0"/>
              <a:t>	</a:t>
            </a:r>
            <a:r>
              <a:rPr lang="en-US" sz="1600" i="1" dirty="0" smtClean="0"/>
              <a:t>40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dBA</a:t>
            </a:r>
            <a:endParaRPr lang="cs-CZ" sz="1600" i="1" dirty="0" smtClean="0"/>
          </a:p>
          <a:p>
            <a:pPr lvl="2" fontAlgn="auto">
              <a:spcAft>
                <a:spcPts val="0"/>
              </a:spcAft>
              <a:buNone/>
              <a:defRPr/>
            </a:pPr>
            <a:r>
              <a:rPr lang="cs-CZ" sz="1600" i="1" dirty="0" smtClean="0"/>
              <a:t>		Tichá ložnice v noci</a:t>
            </a:r>
            <a:r>
              <a:rPr lang="en-US" sz="1600" i="1" dirty="0" smtClean="0"/>
              <a:t>  </a:t>
            </a:r>
            <a:r>
              <a:rPr lang="cs-CZ" sz="1600" i="1" dirty="0" smtClean="0"/>
              <a:t>	</a:t>
            </a:r>
            <a:r>
              <a:rPr lang="en-US" sz="1600" i="1" dirty="0" smtClean="0"/>
              <a:t>30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dBA</a:t>
            </a:r>
            <a:endParaRPr lang="cs-CZ" sz="1600" i="1" dirty="0" smtClean="0"/>
          </a:p>
        </p:txBody>
      </p:sp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989138"/>
            <a:ext cx="3719513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ROTEX HPSU </a:t>
            </a:r>
            <a:r>
              <a:rPr lang="cs-CZ" sz="4000" dirty="0" err="1" smtClean="0"/>
              <a:t>Hitemp</a:t>
            </a:r>
            <a:r>
              <a:rPr lang="cs-CZ" sz="4000" dirty="0" smtClean="0"/>
              <a:t> 11kW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24300" y="1484313"/>
            <a:ext cx="5040188" cy="5257800"/>
          </a:xfrm>
        </p:spPr>
        <p:txBody>
          <a:bodyPr rtlCol="0">
            <a:noAutofit/>
          </a:bodyPr>
          <a:lstStyle/>
          <a:p>
            <a:pPr marL="0" lvl="1" indent="-400050" fontAlgn="auto">
              <a:spcAft>
                <a:spcPts val="0"/>
              </a:spcAft>
              <a:defRPr/>
            </a:pPr>
            <a:r>
              <a:rPr lang="cs-CZ" sz="2000" dirty="0" smtClean="0"/>
              <a:t>Výkonné a úsporné oběhové čerpadlo</a:t>
            </a:r>
          </a:p>
          <a:p>
            <a:pPr marL="0" lvl="1" indent="-400050" fontAlgn="auto">
              <a:spcAft>
                <a:spcPts val="0"/>
              </a:spcAft>
              <a:defRPr/>
            </a:pPr>
            <a:r>
              <a:rPr lang="cs-CZ" sz="2000" dirty="0" smtClean="0"/>
              <a:t>Expanzní nádoba 12l</a:t>
            </a:r>
          </a:p>
          <a:p>
            <a:pPr marL="0" lvl="1" indent="-400050" fontAlgn="auto">
              <a:spcAft>
                <a:spcPts val="0"/>
              </a:spcAft>
              <a:defRPr/>
            </a:pPr>
            <a:r>
              <a:rPr lang="cs-CZ" sz="2000" dirty="0" smtClean="0"/>
              <a:t>Ekvitermní regulace</a:t>
            </a:r>
          </a:p>
          <a:p>
            <a:pPr marL="0" lvl="1" indent="-400050" fontAlgn="auto">
              <a:spcAft>
                <a:spcPts val="0"/>
              </a:spcAft>
              <a:defRPr/>
            </a:pPr>
            <a:r>
              <a:rPr lang="cs-CZ" sz="2000" dirty="0" smtClean="0"/>
              <a:t>Není </a:t>
            </a:r>
            <a:r>
              <a:rPr lang="cs-CZ" sz="2000" dirty="0"/>
              <a:t>potřeba akumulační </a:t>
            </a:r>
            <a:r>
              <a:rPr lang="cs-CZ" sz="2000" dirty="0" smtClean="0"/>
              <a:t>nádrž</a:t>
            </a:r>
          </a:p>
          <a:p>
            <a:pPr marL="0" lvl="1" indent="-400050" fontAlgn="auto">
              <a:spcAft>
                <a:spcPts val="0"/>
              </a:spcAft>
              <a:defRPr/>
            </a:pPr>
            <a:r>
              <a:rPr lang="cs-CZ" sz="2000" b="1" dirty="0" smtClean="0"/>
              <a:t>Jištění</a:t>
            </a:r>
            <a:r>
              <a:rPr lang="cs-CZ" sz="2000" dirty="0" smtClean="0"/>
              <a:t> </a:t>
            </a:r>
            <a:r>
              <a:rPr lang="cs-CZ" sz="2000" dirty="0"/>
              <a:t>(3~ 400V): 	</a:t>
            </a:r>
            <a:r>
              <a:rPr lang="cs-CZ" sz="2000" dirty="0" smtClean="0"/>
              <a:t>	16A</a:t>
            </a:r>
            <a:endParaRPr lang="cs-CZ" sz="2000" dirty="0"/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cs-CZ" sz="2000" b="1" dirty="0" smtClean="0"/>
              <a:t>Ceny </a:t>
            </a:r>
            <a:r>
              <a:rPr lang="cs-CZ" sz="2000" dirty="0" smtClean="0"/>
              <a:t>(ceníkové bez DPH)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cs-CZ" sz="2000" dirty="0" smtClean="0"/>
              <a:t>vnitřní jednotka		126 182 Kč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cs-CZ" sz="2000" dirty="0" smtClean="0"/>
              <a:t>venkovní jednotka  	  88 237 Kč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cs-CZ" sz="2000" dirty="0" smtClean="0"/>
              <a:t>uvedení do provozu	    8 000 Kč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cs-CZ" sz="2000" dirty="0" smtClean="0"/>
              <a:t>vícepráce		  cca 20 – 50 000 Kč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600" i="1" dirty="0" smtClean="0"/>
              <a:t>Dodávaný dálkový ovladač lze využít jako </a:t>
            </a:r>
            <a:r>
              <a:rPr lang="cs-CZ" sz="1600" b="1" i="1" dirty="0" smtClean="0"/>
              <a:t>prostorový termostat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cs-CZ" sz="2000" b="1" dirty="0" smtClean="0"/>
              <a:t>Záruka</a:t>
            </a:r>
            <a:r>
              <a:rPr lang="cs-CZ" sz="2000" dirty="0" smtClean="0"/>
              <a:t>: 			7 let / 10 let</a:t>
            </a:r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989138"/>
            <a:ext cx="3719513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827" b="20098"/>
          <a:stretch/>
        </p:blipFill>
        <p:spPr bwMode="auto">
          <a:xfrm>
            <a:off x="3491880" y="3968926"/>
            <a:ext cx="5425949" cy="2677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2708920"/>
            <a:ext cx="6465126" cy="2232248"/>
          </a:xfrm>
        </p:spPr>
        <p:txBody>
          <a:bodyPr rtlCol="0">
            <a:normAutofit/>
          </a:bodyPr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cs-CZ" sz="3600" b="1" dirty="0" smtClean="0"/>
              <a:t>Návrh tepelného čerpadla</a:t>
            </a:r>
            <a:br>
              <a:rPr lang="cs-CZ" sz="3600" b="1" dirty="0" smtClean="0"/>
            </a:b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113498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Návrh tepelného čerpadla</a:t>
            </a:r>
          </a:p>
        </p:txBody>
      </p:sp>
      <p:sp>
        <p:nvSpPr>
          <p:cNvPr id="5127" name="TextovéPole 2"/>
          <p:cNvSpPr txBox="1">
            <a:spLocks noChangeArrowheads="1"/>
          </p:cNvSpPr>
          <p:nvPr/>
        </p:nvSpPr>
        <p:spPr bwMode="auto">
          <a:xfrm>
            <a:off x="467544" y="1758007"/>
            <a:ext cx="727280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2400" b="1" dirty="0" smtClean="0"/>
              <a:t>Ověření </a:t>
            </a:r>
            <a:r>
              <a:rPr lang="cs-CZ" sz="2400" b="1" dirty="0"/>
              <a:t>možnosti instalace</a:t>
            </a:r>
            <a:r>
              <a:rPr lang="cs-CZ" sz="2400" dirty="0"/>
              <a:t> </a:t>
            </a:r>
            <a:r>
              <a:rPr lang="cs-CZ" sz="2400" dirty="0" smtClean="0"/>
              <a:t>TČ </a:t>
            </a:r>
            <a:r>
              <a:rPr lang="cs-CZ" sz="2400" dirty="0"/>
              <a:t>v požadovaném </a:t>
            </a:r>
            <a:r>
              <a:rPr lang="cs-CZ" sz="2400" dirty="0" smtClean="0"/>
              <a:t>místě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9834" y="2172669"/>
            <a:ext cx="6428470" cy="4208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635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Návrh tepelného čerpadla</a:t>
            </a:r>
          </a:p>
        </p:txBody>
      </p:sp>
      <p:sp>
        <p:nvSpPr>
          <p:cNvPr id="5127" name="TextovéPole 2"/>
          <p:cNvSpPr txBox="1">
            <a:spLocks noChangeArrowheads="1"/>
          </p:cNvSpPr>
          <p:nvPr/>
        </p:nvSpPr>
        <p:spPr bwMode="auto">
          <a:xfrm>
            <a:off x="467544" y="1758007"/>
            <a:ext cx="86764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2400" b="1" dirty="0" smtClean="0"/>
              <a:t>Výpočet </a:t>
            </a:r>
            <a:r>
              <a:rPr lang="cs-CZ" sz="2400" dirty="0" smtClean="0"/>
              <a:t>(odhad </a:t>
            </a:r>
            <a:r>
              <a:rPr lang="cs-CZ" sz="2400" dirty="0" smtClean="0">
                <a:solidFill>
                  <a:srgbClr val="0070C0"/>
                </a:solidFill>
              </a:rPr>
              <a:t>http://www.</a:t>
            </a:r>
            <a:r>
              <a:rPr lang="cs-CZ" sz="2400" dirty="0" err="1" smtClean="0">
                <a:solidFill>
                  <a:srgbClr val="0070C0"/>
                </a:solidFill>
              </a:rPr>
              <a:t>jaktopit.cz</a:t>
            </a:r>
            <a:r>
              <a:rPr lang="cs-CZ" sz="2400" dirty="0" smtClean="0">
                <a:solidFill>
                  <a:srgbClr val="0070C0"/>
                </a:solidFill>
              </a:rPr>
              <a:t>/) </a:t>
            </a:r>
            <a:r>
              <a:rPr lang="cs-CZ" sz="2400" b="1" dirty="0" smtClean="0"/>
              <a:t>tepelných ztrát objektu</a:t>
            </a: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204864"/>
            <a:ext cx="6480720" cy="4653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1860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Návrh tepelného čerpadla</a:t>
            </a:r>
          </a:p>
        </p:txBody>
      </p:sp>
      <p:sp>
        <p:nvSpPr>
          <p:cNvPr id="5127" name="TextovéPole 2"/>
          <p:cNvSpPr txBox="1">
            <a:spLocks noChangeArrowheads="1"/>
          </p:cNvSpPr>
          <p:nvPr/>
        </p:nvSpPr>
        <p:spPr bwMode="auto">
          <a:xfrm>
            <a:off x="467544" y="1758007"/>
            <a:ext cx="79928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Clr>
                <a:srgbClr val="C00000"/>
              </a:buClr>
              <a:buFont typeface="Wingdings" pitchFamily="2" charset="2"/>
              <a:buChar char="v"/>
            </a:pPr>
            <a:r>
              <a:rPr lang="pl-PL" sz="2400" dirty="0" smtClean="0"/>
              <a:t>Pro získání tarifu </a:t>
            </a:r>
            <a:r>
              <a:rPr lang="pl-PL" sz="2400" b="1" dirty="0" smtClean="0"/>
              <a:t>D56</a:t>
            </a:r>
            <a:r>
              <a:rPr lang="pl-PL" sz="2400" dirty="0" smtClean="0"/>
              <a:t> musí TČ pokrýt min. </a:t>
            </a:r>
            <a:r>
              <a:rPr lang="pl-PL" sz="2400" b="1" dirty="0" smtClean="0"/>
              <a:t>60 % </a:t>
            </a:r>
            <a:r>
              <a:rPr lang="pl-PL" sz="2400" dirty="0" smtClean="0"/>
              <a:t>ztrát objektu</a:t>
            </a:r>
            <a:endParaRPr lang="cs-CZ" sz="2400" b="1" dirty="0" smtClean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79510" y="2438400"/>
          <a:ext cx="8784980" cy="3798912"/>
        </p:xfrm>
        <a:graphic>
          <a:graphicData uri="http://schemas.openxmlformats.org/drawingml/2006/table">
            <a:tbl>
              <a:tblPr/>
              <a:tblGrid>
                <a:gridCol w="1756996"/>
                <a:gridCol w="1756996"/>
                <a:gridCol w="1756996"/>
                <a:gridCol w="1756996"/>
                <a:gridCol w="1756996"/>
              </a:tblGrid>
              <a:tr h="672115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Arial"/>
                          <a:ea typeface="Times New Roman"/>
                          <a:cs typeface="Times New Roman"/>
                        </a:rPr>
                        <a:t>Topný výkon v závislosti na teplotě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Arial"/>
                          <a:ea typeface="Times New Roman"/>
                          <a:cs typeface="Times New Roman"/>
                        </a:rPr>
                        <a:t>T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Arial"/>
                          <a:ea typeface="Times New Roman"/>
                          <a:cs typeface="Times New Roman"/>
                        </a:rPr>
                        <a:t>Výstupní teplota 65°C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Arial"/>
                          <a:ea typeface="Times New Roman"/>
                          <a:cs typeface="Times New Roman"/>
                        </a:rPr>
                        <a:t>Výstupní teplota 70°C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Arial"/>
                          <a:ea typeface="Times New Roman"/>
                          <a:cs typeface="Times New Roman"/>
                        </a:rPr>
                        <a:t>Výstupní teplota 75°C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28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Mokrý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Topný výkon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Topný výkon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Topný výkon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38354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(°C)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(kW)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(kW)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(kW)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4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Arial"/>
                          <a:ea typeface="Times New Roman"/>
                          <a:cs typeface="Times New Roman"/>
                        </a:rPr>
                        <a:t>HPSUhitemp 11 kW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-15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9,87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9,94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10,00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38354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-12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9,86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9,93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10,00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16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Arial"/>
                          <a:ea typeface="Times New Roman"/>
                          <a:cs typeface="Times New Roman"/>
                        </a:rPr>
                        <a:t>HPSUhitemp 14 kW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-15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11,10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11,20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11,30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38354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-12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11,60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11,65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11,70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33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Arial"/>
                          <a:ea typeface="Times New Roman"/>
                          <a:cs typeface="Times New Roman"/>
                        </a:rPr>
                        <a:t>HPSUhitemp 16 kW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-15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11,60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11,45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11,30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38354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-12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12,10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Arial"/>
                          <a:ea typeface="Times New Roman"/>
                          <a:cs typeface="Times New Roman"/>
                        </a:rPr>
                        <a:t>12,00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Arial"/>
                          <a:ea typeface="Times New Roman"/>
                          <a:cs typeface="Times New Roman"/>
                        </a:rPr>
                        <a:t>11,90</a:t>
                      </a:r>
                      <a:endParaRPr lang="cs-CZ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9867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Návrh tepelného čerpadla</a:t>
            </a:r>
          </a:p>
        </p:txBody>
      </p:sp>
      <p:sp>
        <p:nvSpPr>
          <p:cNvPr id="5127" name="TextovéPole 2"/>
          <p:cNvSpPr txBox="1">
            <a:spLocks noChangeArrowheads="1"/>
          </p:cNvSpPr>
          <p:nvPr/>
        </p:nvSpPr>
        <p:spPr bwMode="auto">
          <a:xfrm>
            <a:off x="467544" y="1758007"/>
            <a:ext cx="79928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Clr>
                <a:srgbClr val="C00000"/>
              </a:buClr>
              <a:buFont typeface="Wingdings" pitchFamily="2" charset="2"/>
              <a:buChar char="v"/>
            </a:pPr>
            <a:r>
              <a:rPr lang="pl-PL" sz="2400" dirty="0" smtClean="0"/>
              <a:t>Pro získání tarifu D56 musí TČ pokrýt min. 60 % ztrát objektu</a:t>
            </a:r>
            <a:endParaRPr lang="cs-CZ" sz="2400" b="1" dirty="0" smtClean="0"/>
          </a:p>
        </p:txBody>
      </p:sp>
      <p:sp>
        <p:nvSpPr>
          <p:cNvPr id="6" name="Obdélník 5"/>
          <p:cNvSpPr/>
          <p:nvPr/>
        </p:nvSpPr>
        <p:spPr>
          <a:xfrm>
            <a:off x="1043608" y="2492896"/>
            <a:ext cx="727280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2400" dirty="0" smtClean="0"/>
              <a:t>Pro změnu sazby je potřeba dodat: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400" b="1" dirty="0" err="1" smtClean="0"/>
              <a:t>elektro</a:t>
            </a:r>
            <a:r>
              <a:rPr lang="cs-CZ" sz="2400" b="1" dirty="0" smtClean="0"/>
              <a:t>-revizi</a:t>
            </a:r>
            <a:r>
              <a:rPr lang="cs-CZ" sz="2400" dirty="0" smtClean="0"/>
              <a:t> </a:t>
            </a:r>
            <a:r>
              <a:rPr lang="cs-CZ" sz="2000" i="1" dirty="0" smtClean="0"/>
              <a:t>(orientační cena cca 1 500 Kč)</a:t>
            </a:r>
            <a:endParaRPr lang="cs-CZ" sz="2400" i="1" dirty="0" smtClean="0"/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400" b="1" dirty="0" smtClean="0"/>
              <a:t>protokol o instalaci TČ</a:t>
            </a:r>
            <a:endParaRPr lang="cs-CZ" sz="2400" dirty="0" smtClean="0"/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400" b="1" dirty="0" smtClean="0"/>
              <a:t>doložení tepelných ztrát domu</a:t>
            </a:r>
            <a:endParaRPr lang="cs-CZ" sz="2000" dirty="0" smtClean="0"/>
          </a:p>
          <a:p>
            <a:pPr lvl="1"/>
            <a:r>
              <a:rPr lang="cs-CZ" sz="2000" i="1" dirty="0" smtClean="0"/>
              <a:t>(vystaví autorizovaný inženýr, někdy je vyžadováno i zpětně! Orientační cena cca 5 000 Kč)</a:t>
            </a:r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xmlns="" val="239867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Návrh tepelného čerpadla</a:t>
            </a:r>
          </a:p>
        </p:txBody>
      </p:sp>
      <p:sp>
        <p:nvSpPr>
          <p:cNvPr id="5127" name="TextovéPole 2"/>
          <p:cNvSpPr txBox="1">
            <a:spLocks noChangeArrowheads="1"/>
          </p:cNvSpPr>
          <p:nvPr/>
        </p:nvSpPr>
        <p:spPr bwMode="auto">
          <a:xfrm>
            <a:off x="467544" y="1758007"/>
            <a:ext cx="79928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Clr>
                <a:srgbClr val="C00000"/>
              </a:buClr>
              <a:buFont typeface="Wingdings" pitchFamily="2" charset="2"/>
              <a:buChar char="v"/>
            </a:pPr>
            <a:r>
              <a:rPr lang="pl-PL" sz="2400" dirty="0" smtClean="0"/>
              <a:t>záložní zdroj</a:t>
            </a:r>
            <a:endParaRPr lang="cs-CZ" sz="2400" b="1" dirty="0" smtClean="0"/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402" y="2780928"/>
            <a:ext cx="8185656" cy="2682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7308304" y="551723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RD v Praze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307484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Návrh tepelného čerpadla</a:t>
            </a:r>
          </a:p>
        </p:txBody>
      </p:sp>
      <p:sp>
        <p:nvSpPr>
          <p:cNvPr id="5127" name="TextovéPole 2"/>
          <p:cNvSpPr txBox="1">
            <a:spLocks noChangeArrowheads="1"/>
          </p:cNvSpPr>
          <p:nvPr/>
        </p:nvSpPr>
        <p:spPr bwMode="auto">
          <a:xfrm>
            <a:off x="467544" y="1758007"/>
            <a:ext cx="79928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Clr>
                <a:srgbClr val="C00000"/>
              </a:buClr>
              <a:buFont typeface="Wingdings" pitchFamily="2" charset="2"/>
              <a:buChar char="v"/>
            </a:pPr>
            <a:r>
              <a:rPr lang="pl-PL" sz="2400" dirty="0" smtClean="0"/>
              <a:t>záložní zdroj</a:t>
            </a:r>
            <a:endParaRPr lang="cs-CZ" sz="2400" b="1" dirty="0" smtClean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0" y="2465070"/>
          <a:ext cx="9144000" cy="3670917"/>
        </p:xfrm>
        <a:graphic>
          <a:graphicData uri="http://schemas.openxmlformats.org/drawingml/2006/table">
            <a:tbl>
              <a:tblPr/>
              <a:tblGrid>
                <a:gridCol w="1143000"/>
                <a:gridCol w="1143000"/>
                <a:gridCol w="1143000"/>
                <a:gridCol w="1143000"/>
                <a:gridCol w="1143000"/>
                <a:gridCol w="1143000"/>
                <a:gridCol w="1143000"/>
                <a:gridCol w="1143000"/>
              </a:tblGrid>
              <a:tr h="17781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err="1">
                          <a:latin typeface="Calibri"/>
                          <a:ea typeface="Times New Roman"/>
                          <a:cs typeface="Times New Roman"/>
                        </a:rPr>
                        <a:t>BiBloc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Times New Roman"/>
                          <a:cs typeface="Times New Roman"/>
                        </a:rPr>
                        <a:t>6/7/8 kW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Times New Roman"/>
                          <a:cs typeface="Times New Roman"/>
                        </a:rPr>
                        <a:t>1f 230V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err="1">
                          <a:latin typeface="Calibri"/>
                          <a:ea typeface="Times New Roman"/>
                          <a:cs typeface="Times New Roman"/>
                        </a:rPr>
                        <a:t>BiBloc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err="1">
                          <a:latin typeface="Calibri"/>
                          <a:ea typeface="Times New Roman"/>
                          <a:cs typeface="Times New Roman"/>
                        </a:rPr>
                        <a:t>Compact</a:t>
                      </a:r>
                      <a:r>
                        <a:rPr lang="cs-CZ" sz="1800" b="1" dirty="0">
                          <a:latin typeface="Calibri"/>
                          <a:ea typeface="Times New Roman"/>
                          <a:cs typeface="Times New Roman"/>
                        </a:rPr>
                        <a:t> 308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Times New Roman"/>
                          <a:cs typeface="Times New Roman"/>
                        </a:rPr>
                        <a:t>6/7/8 kW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Times New Roman"/>
                          <a:cs typeface="Times New Roman"/>
                        </a:rPr>
                        <a:t>1f 230V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err="1">
                          <a:latin typeface="Calibri"/>
                          <a:ea typeface="Times New Roman"/>
                          <a:cs typeface="Times New Roman"/>
                        </a:rPr>
                        <a:t>Compact</a:t>
                      </a:r>
                      <a:r>
                        <a:rPr lang="cs-CZ" sz="1800" b="1" dirty="0">
                          <a:latin typeface="Calibri"/>
                          <a:ea typeface="Times New Roman"/>
                          <a:cs typeface="Times New Roman"/>
                        </a:rPr>
                        <a:t> 308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Times New Roman"/>
                          <a:cs typeface="Times New Roman"/>
                        </a:rPr>
                        <a:t>Compact 508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Times New Roman"/>
                          <a:cs typeface="Times New Roman"/>
                        </a:rPr>
                        <a:t>HiTemp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Times New Roman"/>
                          <a:cs typeface="Times New Roman"/>
                        </a:rPr>
                        <a:t>Monobloc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81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Times New Roman"/>
                          <a:cs typeface="Times New Roman"/>
                        </a:rPr>
                        <a:t>Minimální provozní teplota okolí </a:t>
                      </a:r>
                      <a:r>
                        <a:rPr lang="cs-CZ" sz="1800">
                          <a:latin typeface="Calibri"/>
                          <a:ea typeface="Times New Roman"/>
                          <a:cs typeface="Times New Roman"/>
                        </a:rPr>
                        <a:t>(poté se vypne)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dirty="0">
                          <a:latin typeface="Calibri"/>
                          <a:ea typeface="Times New Roman"/>
                          <a:cs typeface="Times New Roman"/>
                        </a:rPr>
                        <a:t>-20°C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dirty="0">
                          <a:latin typeface="Calibri"/>
                          <a:ea typeface="Times New Roman"/>
                          <a:cs typeface="Times New Roman"/>
                        </a:rPr>
                        <a:t>-25°C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dirty="0">
                          <a:latin typeface="Calibri"/>
                          <a:ea typeface="Times New Roman"/>
                          <a:cs typeface="Times New Roman"/>
                        </a:rPr>
                        <a:t>-20°C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dirty="0">
                          <a:latin typeface="Calibri"/>
                          <a:ea typeface="Times New Roman"/>
                          <a:cs typeface="Times New Roman"/>
                        </a:rPr>
                        <a:t>-25°C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dirty="0">
                          <a:latin typeface="Calibri"/>
                          <a:ea typeface="Times New Roman"/>
                          <a:cs typeface="Times New Roman"/>
                        </a:rPr>
                        <a:t>-25°C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dirty="0">
                          <a:latin typeface="Calibri"/>
                          <a:ea typeface="Times New Roman"/>
                          <a:cs typeface="Times New Roman"/>
                        </a:rPr>
                        <a:t>-25°C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dirty="0">
                          <a:latin typeface="Calibri"/>
                          <a:ea typeface="Times New Roman"/>
                          <a:cs typeface="Times New Roman"/>
                        </a:rPr>
                        <a:t>-25°C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7484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Návrh tepelného čerpadla</a:t>
            </a:r>
          </a:p>
        </p:txBody>
      </p:sp>
      <p:sp>
        <p:nvSpPr>
          <p:cNvPr id="5127" name="TextovéPole 2"/>
          <p:cNvSpPr txBox="1">
            <a:spLocks noChangeArrowheads="1"/>
          </p:cNvSpPr>
          <p:nvPr/>
        </p:nvSpPr>
        <p:spPr bwMode="auto">
          <a:xfrm>
            <a:off x="467544" y="1758007"/>
            <a:ext cx="79928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Clr>
                <a:srgbClr val="C00000"/>
              </a:buClr>
              <a:buFont typeface="Wingdings" pitchFamily="2" charset="2"/>
              <a:buChar char="v"/>
            </a:pPr>
            <a:r>
              <a:rPr lang="pl-PL" sz="2400" dirty="0" smtClean="0"/>
              <a:t>HPSU Simulator</a:t>
            </a:r>
            <a:endParaRPr lang="cs-CZ" sz="2400" b="1" dirty="0" smtClean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0101" y="2564904"/>
            <a:ext cx="2123708" cy="733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9226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019" b="14573"/>
          <a:stretch/>
        </p:blipFill>
        <p:spPr bwMode="auto">
          <a:xfrm>
            <a:off x="3995936" y="4077072"/>
            <a:ext cx="3605386" cy="2538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2708920"/>
            <a:ext cx="7920880" cy="2232248"/>
          </a:xfrm>
        </p:spPr>
        <p:txBody>
          <a:bodyPr rtlCol="0">
            <a:normAutofit/>
          </a:bodyPr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cs-CZ" sz="3600" b="1" dirty="0" smtClean="0"/>
              <a:t>Objednání a dodání tepelného čerpadla</a:t>
            </a:r>
            <a:br>
              <a:rPr lang="cs-CZ" sz="3600" b="1" dirty="0" smtClean="0"/>
            </a:b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274654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Objednání tepelného čerpadla</a:t>
            </a:r>
          </a:p>
        </p:txBody>
      </p:sp>
      <p:sp>
        <p:nvSpPr>
          <p:cNvPr id="6" name="TextovéPole 2"/>
          <p:cNvSpPr txBox="1">
            <a:spLocks noChangeArrowheads="1"/>
          </p:cNvSpPr>
          <p:nvPr/>
        </p:nvSpPr>
        <p:spPr bwMode="auto">
          <a:xfrm>
            <a:off x="467544" y="1758007"/>
            <a:ext cx="79928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Clr>
                <a:srgbClr val="C00000"/>
              </a:buClr>
              <a:buFont typeface="Wingdings" pitchFamily="2" charset="2"/>
              <a:buChar char="v"/>
            </a:pPr>
            <a:r>
              <a:rPr lang="pl-PL" sz="2400" dirty="0" smtClean="0"/>
              <a:t>Uvedení do provozu </a:t>
            </a:r>
            <a:r>
              <a:rPr lang="pl-PL" sz="2400" b="1" dirty="0" smtClean="0"/>
              <a:t>8 000 Kč</a:t>
            </a:r>
          </a:p>
          <a:p>
            <a:pPr marL="342900" indent="-342900">
              <a:buClr>
                <a:srgbClr val="C00000"/>
              </a:buClr>
              <a:buFont typeface="Wingdings" pitchFamily="2" charset="2"/>
              <a:buChar char="v"/>
            </a:pPr>
            <a:r>
              <a:rPr lang="pl-PL" sz="2400" dirty="0" smtClean="0"/>
              <a:t>Vícepráce lze objednat u RSP</a:t>
            </a:r>
            <a:endParaRPr lang="cs-CZ" sz="2400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827584" y="2636912"/>
          <a:ext cx="7560840" cy="3816425"/>
        </p:xfrm>
        <a:graphic>
          <a:graphicData uri="http://schemas.openxmlformats.org/drawingml/2006/table">
            <a:tbl>
              <a:tblPr/>
              <a:tblGrid>
                <a:gridCol w="6402661"/>
                <a:gridCol w="1158179"/>
              </a:tblGrid>
              <a:tr h="4255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Úkon</a:t>
                      </a:r>
                      <a:endParaRPr lang="cs-CZ" sz="1800" i="1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Cena</a:t>
                      </a:r>
                      <a:endParaRPr lang="cs-CZ" sz="1800" i="1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51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Běžný metr chladivového potrubí</a:t>
                      </a:r>
                      <a:endParaRPr lang="cs-CZ" sz="1800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cs-CZ" sz="18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dvojtrubka</a:t>
                      </a:r>
                      <a:r>
                        <a:rPr lang="cs-CZ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včetně izolace a propojovacího komunikačního kabelu) 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900 Kč</a:t>
                      </a:r>
                      <a:endParaRPr lang="cs-CZ" sz="180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51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Cena práce chladivového propojení včetně vakuování, </a:t>
                      </a:r>
                      <a:r>
                        <a:rPr lang="cs-CZ" sz="18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tlakování</a:t>
                      </a:r>
                      <a:r>
                        <a:rPr lang="cs-CZ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a </a:t>
                      </a:r>
                      <a:r>
                        <a:rPr lang="cs-CZ" sz="18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plnění</a:t>
                      </a:r>
                      <a:endParaRPr lang="cs-CZ" sz="1800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2 000 Kč</a:t>
                      </a:r>
                      <a:endParaRPr lang="cs-CZ" sz="180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19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Doplnění chladiva </a:t>
                      </a:r>
                      <a:r>
                        <a:rPr lang="cs-CZ" sz="18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cs-CZ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při délce potrubí nad 10m)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1 000 Kč</a:t>
                      </a:r>
                      <a:endParaRPr lang="cs-CZ" sz="1800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55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Nastavení </a:t>
                      </a:r>
                      <a:r>
                        <a:rPr lang="cs-CZ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pokojového termostatu</a:t>
                      </a:r>
                      <a:endParaRPr lang="cs-CZ" sz="1800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1 000 Kč</a:t>
                      </a:r>
                      <a:endParaRPr lang="cs-CZ" sz="180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51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Zprovoznění </a:t>
                      </a:r>
                      <a:r>
                        <a:rPr lang="cs-CZ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přídavných </a:t>
                      </a:r>
                      <a:r>
                        <a:rPr lang="cs-CZ" sz="18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karet </a:t>
                      </a:r>
                      <a:r>
                        <a:rPr lang="cs-CZ" sz="18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(EKRP1HBA </a:t>
                      </a:r>
                      <a:r>
                        <a:rPr lang="cs-CZ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nebo EKRP1AHT)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1 000 Kč</a:t>
                      </a:r>
                      <a:endParaRPr lang="cs-CZ" sz="1800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987824" y="2636912"/>
            <a:ext cx="223224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Doporučené ceny pro RSP:</a:t>
            </a:r>
            <a:endParaRPr kumimoji="0" lang="cs-CZ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05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80729"/>
            <a:ext cx="7702550" cy="473422"/>
          </a:xfrm>
        </p:spPr>
        <p:txBody>
          <a:bodyPr/>
          <a:lstStyle/>
          <a:p>
            <a:pPr algn="ctr"/>
            <a:r>
              <a:rPr lang="cs-CZ" sz="4000" dirty="0" smtClean="0"/>
              <a:t>Dodání tepelného čerpadla</a:t>
            </a:r>
          </a:p>
        </p:txBody>
      </p:sp>
      <p:sp>
        <p:nvSpPr>
          <p:cNvPr id="3" name="Obdélník 2"/>
          <p:cNvSpPr/>
          <p:nvPr/>
        </p:nvSpPr>
        <p:spPr>
          <a:xfrm>
            <a:off x="467544" y="1700808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1 den před dodáním </a:t>
            </a:r>
            <a:r>
              <a:rPr lang="cs-CZ" sz="2000" dirty="0" smtClean="0"/>
              <a:t>TČ přijde na logistické oddělení ENBRA dodací list </a:t>
            </a:r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467544" y="2492896"/>
            <a:ext cx="4392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Druhý den ráno </a:t>
            </a:r>
            <a:r>
              <a:rPr lang="cs-CZ" sz="2000" dirty="0" smtClean="0"/>
              <a:t>je přidělen řidič – číslo na řidiče sdělí na vyžádání sklad</a:t>
            </a:r>
            <a:endParaRPr lang="cs-CZ" sz="2000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67544" y="3284984"/>
            <a:ext cx="417646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Telefonické spojení na sklady: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Praha		tel. 224 726 222</a:t>
            </a:r>
            <a:endParaRPr kumimoji="0" lang="cs-CZ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Brno 		tel. 548 427 236</a:t>
            </a:r>
            <a:endParaRPr kumimoji="0" lang="cs-CZ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Ostrava 		tel. 596 613 119</a:t>
            </a:r>
            <a:endParaRPr kumimoji="0" lang="cs-CZ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3" y="1484784"/>
            <a:ext cx="4283968" cy="5373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467544" y="4725144"/>
            <a:ext cx="42484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000" dirty="0" smtClean="0"/>
              <a:t>Jakékoliv poškození je potřeba uvést v </a:t>
            </a:r>
            <a:r>
              <a:rPr lang="cs-CZ" sz="2000" b="1" dirty="0" smtClean="0"/>
              <a:t>předávacím protokolu</a:t>
            </a:r>
            <a:r>
              <a:rPr lang="cs-CZ" sz="2000" dirty="0" smtClean="0"/>
              <a:t>, nelze-li opravit dodáním ND (např. plechy) pak vůbec nepřebírat!!! Vady vyfotit a do 3 dnů zaslat na </a:t>
            </a:r>
            <a:r>
              <a:rPr lang="cs-CZ" sz="2000" i="1" dirty="0" err="1" smtClean="0"/>
              <a:t>porubsky</a:t>
            </a:r>
            <a:r>
              <a:rPr lang="cs-CZ" sz="2000" dirty="0" err="1" smtClean="0"/>
              <a:t>.p</a:t>
            </a:r>
            <a:r>
              <a:rPr lang="cs-CZ" sz="2000" dirty="0" smtClean="0"/>
              <a:t>@</a:t>
            </a:r>
            <a:r>
              <a:rPr lang="cs-CZ" sz="2000" i="1" dirty="0" err="1" smtClean="0"/>
              <a:t>daikin</a:t>
            </a:r>
            <a:r>
              <a:rPr lang="cs-CZ" sz="2000" dirty="0" err="1" smtClean="0"/>
              <a:t>.</a:t>
            </a:r>
            <a:r>
              <a:rPr lang="cs-CZ" sz="2000" i="1" dirty="0" err="1" smtClean="0"/>
              <a:t>cz</a:t>
            </a:r>
            <a:r>
              <a:rPr lang="cs-CZ" sz="2000" dirty="0" smtClean="0"/>
              <a:t>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219236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2708920"/>
            <a:ext cx="7920880" cy="2232248"/>
          </a:xfrm>
        </p:spPr>
        <p:txBody>
          <a:bodyPr rtlCol="0">
            <a:normAutofit/>
          </a:bodyPr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cs-CZ" sz="3600" b="1" dirty="0" smtClean="0"/>
              <a:t>Instalace tepelného čerpadla</a:t>
            </a:r>
            <a:br>
              <a:rPr lang="cs-CZ" sz="3600" b="1" dirty="0" smtClean="0"/>
            </a:br>
            <a:endParaRPr lang="cs-CZ" sz="2400" dirty="0" smtClean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789040"/>
            <a:ext cx="5549404" cy="2151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4654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Instalace tepelného čerpadla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1629380"/>
            <a:ext cx="91440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Orientační doba trvání instalace: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betonování podstavce, drenážní jáma:	1 den + tuhnutí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vypuštění systému a demontáž kotle: 	1 den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instalace TČ: 					1 až 3 dny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zabloudili\AppData\Local\Microsoft\Windows\Temporary Internet Files\Content.IE5\0K00LYTW\MP90039888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4005064"/>
            <a:ext cx="3059271" cy="22944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Instalace tepelného čerpadla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1810466"/>
            <a:ext cx="91440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2800" b="1" dirty="0" smtClean="0"/>
              <a:t>Montáž venkovní jednotky včetně odvodu kondenzátu</a:t>
            </a:r>
          </a:p>
          <a:p>
            <a:pPr lvl="0"/>
            <a:r>
              <a:rPr lang="cs-CZ" sz="2400" dirty="0" smtClean="0"/>
              <a:t>Instalace konzole, vaničky, topného kabelu, svod do připravené kanalizace </a:t>
            </a:r>
            <a:r>
              <a:rPr lang="cs-CZ" sz="2000" i="1" dirty="0" smtClean="0"/>
              <a:t>(Orientační cena cca 5 000 Kč)</a:t>
            </a:r>
            <a:endParaRPr lang="cs-CZ" sz="2400" i="1" dirty="0" smtClean="0"/>
          </a:p>
          <a:p>
            <a:pPr lvl="0"/>
            <a:endParaRPr lang="cs-CZ" sz="2800" dirty="0" smtClean="0"/>
          </a:p>
          <a:p>
            <a:r>
              <a:rPr lang="cs-CZ" sz="2800" dirty="0" smtClean="0">
                <a:solidFill>
                  <a:srgbClr val="FF0000"/>
                </a:solidFill>
              </a:rPr>
              <a:t>Podmínky umístění venkovní jednotky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/>
              <a:t>Přístupnost pro </a:t>
            </a:r>
            <a:r>
              <a:rPr lang="cs-CZ" sz="2400" b="1" dirty="0" smtClean="0"/>
              <a:t>servisní zásahy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/>
              <a:t>Přístup čerstvého </a:t>
            </a:r>
            <a:r>
              <a:rPr lang="cs-CZ" sz="2400" b="1" dirty="0" smtClean="0"/>
              <a:t>vzduchu</a:t>
            </a:r>
            <a:r>
              <a:rPr lang="cs-CZ" sz="2400" dirty="0" smtClean="0"/>
              <a:t> </a:t>
            </a:r>
            <a:r>
              <a:rPr lang="cs-CZ" sz="2000" i="1" dirty="0" smtClean="0"/>
              <a:t>(zeď min. 20cm před vstupem vzduchu)</a:t>
            </a:r>
            <a:endParaRPr lang="cs-CZ" sz="2400" i="1" dirty="0" smtClean="0"/>
          </a:p>
          <a:p>
            <a:pPr>
              <a:buFont typeface="Wingdings" pitchFamily="2" charset="2"/>
              <a:buChar char="ü"/>
            </a:pPr>
            <a:r>
              <a:rPr lang="cs-CZ" sz="2400" dirty="0" smtClean="0"/>
              <a:t>Ochrana před </a:t>
            </a:r>
            <a:r>
              <a:rPr lang="cs-CZ" sz="2400" b="1" dirty="0" smtClean="0"/>
              <a:t>hlučností</a:t>
            </a:r>
            <a:r>
              <a:rPr lang="cs-CZ" sz="2400" i="1" dirty="0" smtClean="0"/>
              <a:t> </a:t>
            </a:r>
            <a:r>
              <a:rPr lang="cs-CZ" sz="2000" i="1" dirty="0" smtClean="0"/>
              <a:t>(vyvarovat instalaci ve výklencích, v rozích, mezi dvěma stěnami, nebo v blízkosti ložnice)</a:t>
            </a:r>
            <a:endParaRPr lang="cs-CZ" sz="2800" i="1" dirty="0" smtClean="0"/>
          </a:p>
        </p:txBody>
      </p:sp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Instalace tepelného čerpadla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1687353"/>
            <a:ext cx="486003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cs-CZ" sz="2400" dirty="0" smtClean="0"/>
              <a:t>Umístění na vhodném </a:t>
            </a:r>
            <a:r>
              <a:rPr lang="cs-CZ" sz="2400" b="1" dirty="0" smtClean="0"/>
              <a:t>základu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/>
              <a:t>Dobře vyřešen </a:t>
            </a:r>
            <a:r>
              <a:rPr lang="cs-CZ" sz="2400" b="1" dirty="0" smtClean="0">
                <a:solidFill>
                  <a:srgbClr val="FF0000"/>
                </a:solidFill>
              </a:rPr>
              <a:t>odvod kondenzátu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/>
              <a:t>Ochrana před </a:t>
            </a:r>
            <a:r>
              <a:rPr lang="cs-CZ" sz="2400" b="1" dirty="0" smtClean="0"/>
              <a:t>sněhem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/>
              <a:t>Ochrana před silným </a:t>
            </a:r>
            <a:r>
              <a:rPr lang="cs-CZ" sz="2400" b="1" dirty="0" smtClean="0"/>
              <a:t>větrem</a:t>
            </a:r>
          </a:p>
          <a:p>
            <a:pPr lvl="0">
              <a:buFont typeface="Wingdings" pitchFamily="2" charset="2"/>
              <a:buChar char="ü"/>
            </a:pPr>
            <a:r>
              <a:rPr lang="cs-CZ" sz="2400" dirty="0" smtClean="0"/>
              <a:t>Ochrana před vysokou </a:t>
            </a:r>
            <a:r>
              <a:rPr lang="cs-CZ" sz="2400" b="1" dirty="0" smtClean="0"/>
              <a:t>vlhkostí</a:t>
            </a:r>
            <a:r>
              <a:rPr lang="cs-CZ" sz="2000" dirty="0" smtClean="0"/>
              <a:t> </a:t>
            </a:r>
            <a:r>
              <a:rPr lang="cs-CZ" sz="2000" i="1" dirty="0" smtClean="0"/>
              <a:t>(např. páry z kuchyně) </a:t>
            </a:r>
            <a:r>
              <a:rPr lang="cs-CZ" sz="2400" dirty="0" smtClean="0"/>
              <a:t>a možnými úniky hořlavých plynů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/>
              <a:t>Dodržena předepsaná </a:t>
            </a:r>
            <a:r>
              <a:rPr lang="cs-CZ" sz="2400" b="1" dirty="0" smtClean="0"/>
              <a:t>vzdálenost</a:t>
            </a:r>
            <a:r>
              <a:rPr lang="cs-CZ" sz="2400" dirty="0" smtClean="0"/>
              <a:t> potrubí mezi vnitřní a venkovní jednotkou</a:t>
            </a:r>
            <a:endParaRPr lang="cs-CZ" sz="2400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628800"/>
            <a:ext cx="4211960" cy="52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ovéPole 4"/>
          <p:cNvSpPr txBox="1"/>
          <p:nvPr/>
        </p:nvSpPr>
        <p:spPr>
          <a:xfrm>
            <a:off x="6588224" y="4642009"/>
            <a:ext cx="172819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800" dirty="0" smtClean="0">
                <a:solidFill>
                  <a:srgbClr val="FF0000"/>
                </a:solidFill>
              </a:rPr>
              <a:t>!</a:t>
            </a:r>
            <a:endParaRPr lang="cs-CZ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Instalace tepelného čerpadla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1885474"/>
            <a:ext cx="88204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2400" dirty="0" smtClean="0"/>
              <a:t>předepsaná vzdálenost potrubí mezi vnitřní a venkovní jednotkou</a:t>
            </a:r>
            <a:endParaRPr lang="cs-CZ" sz="24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51520" y="2708920"/>
          <a:ext cx="8496944" cy="3379561"/>
        </p:xfrm>
        <a:graphic>
          <a:graphicData uri="http://schemas.openxmlformats.org/drawingml/2006/table">
            <a:tbl>
              <a:tblPr/>
              <a:tblGrid>
                <a:gridCol w="1062118"/>
                <a:gridCol w="1062118"/>
                <a:gridCol w="1062118"/>
                <a:gridCol w="1062118"/>
                <a:gridCol w="1062118"/>
                <a:gridCol w="1062118"/>
                <a:gridCol w="1062118"/>
                <a:gridCol w="1062118"/>
              </a:tblGrid>
              <a:tr h="6300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BiBloc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6/7/8 kW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1f 230V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BiBloc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Compact</a:t>
                      </a: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308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6/7/8 kW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1f 230V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Compact</a:t>
                      </a: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308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Compact</a:t>
                      </a: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508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HiTemp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Monobloc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Max. </a:t>
                      </a:r>
                      <a:r>
                        <a:rPr lang="cs-CZ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délka </a:t>
                      </a:r>
                      <a:r>
                        <a:rPr lang="cs-CZ" sz="18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potrubí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30</a:t>
                      </a:r>
                      <a:endParaRPr lang="cs-CZ" sz="2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50</a:t>
                      </a:r>
                      <a:endParaRPr lang="cs-CZ" sz="2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30</a:t>
                      </a:r>
                      <a:endParaRPr lang="cs-CZ" sz="2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50</a:t>
                      </a:r>
                      <a:endParaRPr lang="cs-CZ" sz="2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50</a:t>
                      </a:r>
                      <a:endParaRPr lang="cs-CZ" sz="2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50</a:t>
                      </a:r>
                      <a:endParaRPr lang="cs-CZ" sz="2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24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11401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Max. </a:t>
                      </a:r>
                      <a:r>
                        <a:rPr lang="cs-CZ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výškový </a:t>
                      </a:r>
                      <a:r>
                        <a:rPr lang="cs-CZ" sz="18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rozdíl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</a:t>
                      </a:r>
                      <a:endParaRPr lang="cs-CZ" sz="2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30</a:t>
                      </a:r>
                      <a:endParaRPr lang="cs-CZ" sz="24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</a:t>
                      </a:r>
                      <a:endParaRPr lang="cs-CZ" sz="2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30</a:t>
                      </a:r>
                      <a:endParaRPr lang="cs-CZ" sz="2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30</a:t>
                      </a:r>
                      <a:endParaRPr lang="cs-CZ" sz="2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30</a:t>
                      </a:r>
                      <a:endParaRPr lang="cs-CZ" sz="24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2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Instalace tepelného čerpadla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1968516"/>
            <a:ext cx="91440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2400" b="1" dirty="0" smtClean="0"/>
              <a:t>Chladivové propojení venkovní a vnitřní jednotky TČ</a:t>
            </a:r>
          </a:p>
          <a:p>
            <a:r>
              <a:rPr lang="cs-CZ" sz="2400" dirty="0" smtClean="0"/>
              <a:t>Instalace musí být provedena technikem s oprávněním pro instalaci chladiva a vybrané materiály!</a:t>
            </a:r>
          </a:p>
          <a:p>
            <a:endParaRPr lang="cs-CZ" sz="2800" dirty="0" smtClean="0"/>
          </a:p>
          <a:p>
            <a:r>
              <a:rPr lang="cs-CZ" sz="2800" dirty="0" smtClean="0"/>
              <a:t> 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000" i="1" u="sng" dirty="0" smtClean="0"/>
              <a:t>Upozornění</a:t>
            </a:r>
            <a:r>
              <a:rPr lang="cs-CZ" sz="2000" i="1" dirty="0" smtClean="0"/>
              <a:t>: Pokud chladivové propojení nebude provedeno RSP nebo certifikovanou instalační společností, </a:t>
            </a:r>
            <a:r>
              <a:rPr lang="cs-CZ" sz="2000" b="1" i="1" dirty="0" smtClean="0"/>
              <a:t>nebudou výrobcem uznány reklamace</a:t>
            </a:r>
            <a:r>
              <a:rPr lang="cs-CZ" sz="2000" i="1" dirty="0" smtClean="0"/>
              <a:t>!!!</a:t>
            </a:r>
            <a:endParaRPr lang="cs-CZ" sz="2000" dirty="0"/>
          </a:p>
        </p:txBody>
      </p:sp>
      <p:pic>
        <p:nvPicPr>
          <p:cNvPr id="23553" name="Picture 1" descr="C:\Users\zabloudili\AppData\Local\Microsoft\Windows\Temporary Internet Files\Content.IE5\JMK3UPJ4\MC90043388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3212976"/>
            <a:ext cx="1828800" cy="1828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Instalace tepelného čerpadla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95536" y="1885475"/>
            <a:ext cx="842493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2400" b="1" dirty="0" smtClean="0"/>
              <a:t>Osazení vnitřní jednotky a napojení na vodní okruh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395536" y="2636912"/>
            <a:ext cx="8496944" cy="26203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400" dirty="0" smtClean="0"/>
              <a:t>Jednotky jsou určeny k použití v uzavřených vodních systémech.   </a:t>
            </a:r>
          </a:p>
          <a:p>
            <a:pPr lvl="0">
              <a:lnSpc>
                <a:spcPct val="150000"/>
              </a:lnSpc>
            </a:pPr>
            <a:r>
              <a:rPr lang="cs-CZ" sz="2000" i="1" dirty="0" smtClean="0"/>
              <a:t>    (nadměrná koroze v otevřeném systému)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400" dirty="0" smtClean="0"/>
              <a:t>Ve vodním okruhu nepoužívejte pozinkované díly.</a:t>
            </a:r>
          </a:p>
          <a:p>
            <a:pPr lvl="0">
              <a:lnSpc>
                <a:spcPct val="150000"/>
              </a:lnSpc>
            </a:pPr>
            <a:r>
              <a:rPr lang="cs-CZ" sz="2000" i="1" dirty="0" smtClean="0"/>
              <a:t>     (v jednotce je měděné potrubí - koroze)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400" dirty="0" smtClean="0"/>
              <a:t> Na zpátečce je nutno instalovat filtr.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Instalace tepelného čerpadla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95536" y="1412776"/>
            <a:ext cx="842493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2400" b="1" dirty="0" smtClean="0"/>
              <a:t>Osazení vnitřní jednotky a napojení na vodní okruh</a:t>
            </a:r>
            <a:endParaRPr lang="cs-CZ" sz="24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467544" y="1916832"/>
          <a:ext cx="8352928" cy="4801736"/>
        </p:xfrm>
        <a:graphic>
          <a:graphicData uri="http://schemas.openxmlformats.org/drawingml/2006/table">
            <a:tbl>
              <a:tblPr/>
              <a:tblGrid>
                <a:gridCol w="1044116"/>
                <a:gridCol w="1044116"/>
                <a:gridCol w="1044116"/>
                <a:gridCol w="1044116"/>
                <a:gridCol w="1044116"/>
                <a:gridCol w="1044116"/>
                <a:gridCol w="1044116"/>
                <a:gridCol w="1044116"/>
              </a:tblGrid>
              <a:tr h="748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BiBloc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6/7/8 kW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1f 230V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BiBloc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Compact 308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6/7/8 kW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1f 230V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Compact 308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Compact 508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HiTemp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Monobloc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11/14/16 kW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3f 400V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1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Zapojení – vodní strana OS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 1" (vnitřní trubkový)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 5/4" (vnitřní trubkový)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 1" (vnitřní trubkový)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 1" (vnitřní trubkový)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 1" (vnitřní trubkový)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 5/4" (vnitřní trubkový)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 5/4" (vnitřní trubkový)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458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Zapojení – teplá a studená voda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1" vnitřní závit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1" vnitřní závit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1" vnitřní závit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91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Tlak studené vody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Max. 6 barů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Max. 6 barů</a:t>
                      </a:r>
                      <a:endParaRPr lang="cs-CZ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Max. 6 barů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5989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Zabudovaná expanzní nádoba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 l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 l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12 l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 l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91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Přetlakový pojistný ventil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 bary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 bary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 bary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 bary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 bary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 bary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 bary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5943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Minimální objem vody v </a:t>
                      </a:r>
                      <a:r>
                        <a:rPr lang="cs-CZ" sz="12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OS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 l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 l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 l</a:t>
                      </a:r>
                      <a:endParaRPr lang="cs-CZ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 l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 l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 l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 l</a:t>
                      </a:r>
                      <a:endParaRPr lang="cs-CZ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91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typ oběhového čerpadla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RS 25/7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RL 25/7,5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UPM 2-15-70 CES 87 PWM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UPM 2-15-70 CES 87 PWM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UPM 2-15-70 CES 87 PWM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zakázková výroba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RL 25/8,5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809" marR="43809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Instalace tepelného čerpadla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67544" y="1848015"/>
            <a:ext cx="842493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2400" b="1" dirty="0" smtClean="0"/>
              <a:t>Elektroinstalace</a:t>
            </a:r>
          </a:p>
          <a:p>
            <a:r>
              <a:rPr lang="cs-CZ" sz="2000" i="1" dirty="0" smtClean="0"/>
              <a:t>Veškeré součásti elektrické instalace smí instalovat pouze oprávněný elektrikář!</a:t>
            </a:r>
            <a:endParaRPr lang="cs-CZ" sz="2000" b="1" dirty="0" smtClean="0"/>
          </a:p>
          <a:p>
            <a:pPr lvl="0">
              <a:buFont typeface="Wingdings" pitchFamily="2" charset="2"/>
              <a:buChar char="v"/>
            </a:pPr>
            <a:r>
              <a:rPr lang="cs-CZ" sz="2400" dirty="0" smtClean="0"/>
              <a:t>hlavní vypínač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samostatný elektrický obvod. </a:t>
            </a:r>
            <a:r>
              <a:rPr lang="cs-CZ" sz="2000" i="1" dirty="0" smtClean="0"/>
              <a:t>(Nikdy nepoužívejte elektrický obvod společný s jiným zařízením)</a:t>
            </a:r>
            <a:endParaRPr lang="cs-CZ" sz="2400" i="1" dirty="0"/>
          </a:p>
        </p:txBody>
      </p:sp>
      <p:sp>
        <p:nvSpPr>
          <p:cNvPr id="74753" name="Rectangle 1"/>
          <p:cNvSpPr>
            <a:spLocks noChangeArrowheads="1"/>
          </p:cNvSpPr>
          <p:nvPr/>
        </p:nvSpPr>
        <p:spPr bwMode="auto">
          <a:xfrm>
            <a:off x="539552" y="3953962"/>
            <a:ext cx="8604448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Orientační průřezy vodičů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napájení venkovní jednotky </a:t>
            </a:r>
            <a:r>
              <a:rPr kumimoji="0" lang="cs-CZ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(s jističem do 20A včetně):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	4 mm</a:t>
            </a:r>
            <a:r>
              <a:rPr kumimoji="0" lang="cs-CZ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(např. kabel CYKY 5C×4 pro 3f 400V, resp. CYKY 3×4 pro 1f 230V). </a:t>
            </a:r>
            <a:endParaRPr kumimoji="0" lang="cs-CZ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zapojení vnitřní jednotky: 					2,5 mm</a:t>
            </a:r>
            <a:r>
              <a:rPr kumimoji="0" lang="cs-CZ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kabel uživatelského rozhranní: 2 vodiče: 	0,75 až 1,25 mm</a:t>
            </a:r>
            <a:r>
              <a:rPr kumimoji="0" lang="cs-CZ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(délka max. 500 m)</a:t>
            </a:r>
            <a:endParaRPr kumimoji="0" lang="cs-CZ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Instalace tepelného čerpadla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23528" y="1803013"/>
            <a:ext cx="842493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2400" b="1" dirty="0" smtClean="0"/>
              <a:t>Elektroinstalace</a:t>
            </a:r>
          </a:p>
          <a:p>
            <a:r>
              <a:rPr lang="cs-CZ" i="1" u="sng" dirty="0" smtClean="0"/>
              <a:t>Upozornění</a:t>
            </a:r>
            <a:r>
              <a:rPr lang="cs-CZ" i="1" dirty="0" smtClean="0"/>
              <a:t>: Na požadovaný průřez vodiče má vliv mnoho okolností (způsob uložení, teplotní namáhání, vlhkost okolí, délka vodiče atd.), proto jej může navrhnout a instalovat pouze osoba s příslušným vzděláním, praxí, zkouškami a osvědčeními.</a:t>
            </a:r>
            <a:r>
              <a:rPr lang="cs-CZ" dirty="0" smtClean="0"/>
              <a:t> </a:t>
            </a:r>
            <a:r>
              <a:rPr lang="cs-CZ" i="1" dirty="0" smtClean="0"/>
              <a:t>Používejte výhradně měděné vodiče!</a:t>
            </a:r>
          </a:p>
          <a:p>
            <a:endParaRPr lang="cs-CZ" sz="2400" dirty="0" smtClean="0"/>
          </a:p>
          <a:p>
            <a:r>
              <a:rPr lang="cs-CZ" sz="2400" dirty="0" smtClean="0"/>
              <a:t>Pro zapojení elektroinstalace lze využít služeb RSP</a:t>
            </a:r>
          </a:p>
          <a:p>
            <a:endParaRPr lang="cs-CZ" sz="2400" dirty="0" smtClean="0"/>
          </a:p>
          <a:p>
            <a:r>
              <a:rPr lang="cs-CZ" sz="2400" dirty="0" smtClean="0"/>
              <a:t>Orientační cena pro jeden topný okruh cca 5 000 Kč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Uvedení do provozu</a:t>
            </a:r>
            <a:endParaRPr lang="cs-CZ" sz="40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395536" y="1772816"/>
            <a:ext cx="84969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cs-CZ" sz="2400" dirty="0" smtClean="0"/>
              <a:t>1 </a:t>
            </a:r>
            <a:r>
              <a:rPr lang="cs-CZ" sz="2400" dirty="0" smtClean="0"/>
              <a:t>x návštěva místa instalace servisním partnerem včetně cestovních </a:t>
            </a:r>
            <a:r>
              <a:rPr lang="cs-CZ" sz="2400" dirty="0" smtClean="0"/>
              <a:t>nákladů</a:t>
            </a:r>
          </a:p>
          <a:p>
            <a:pPr>
              <a:buFont typeface="Wingdings" pitchFamily="2" charset="2"/>
              <a:buChar char="ü"/>
            </a:pPr>
            <a:endParaRPr lang="cs-CZ" sz="2400" dirty="0" smtClean="0"/>
          </a:p>
          <a:p>
            <a:pPr>
              <a:buFont typeface="Wingdings" pitchFamily="2" charset="2"/>
              <a:buChar char="ü"/>
            </a:pPr>
            <a:r>
              <a:rPr lang="cs-CZ" sz="2400" b="1" dirty="0" smtClean="0"/>
              <a:t>kontrola</a:t>
            </a:r>
            <a:r>
              <a:rPr lang="cs-CZ" sz="2400" dirty="0" smtClean="0"/>
              <a:t> </a:t>
            </a:r>
            <a:r>
              <a:rPr lang="cs-CZ" sz="2400" dirty="0" smtClean="0"/>
              <a:t>instalace a zapojení systému TČ dle požadavku </a:t>
            </a:r>
            <a:r>
              <a:rPr lang="cs-CZ" sz="2400" dirty="0" smtClean="0"/>
              <a:t>výrobce</a:t>
            </a:r>
          </a:p>
          <a:p>
            <a:pPr>
              <a:buFont typeface="Wingdings" pitchFamily="2" charset="2"/>
              <a:buChar char="ü"/>
            </a:pPr>
            <a:endParaRPr lang="cs-CZ" sz="2400" dirty="0" smtClean="0"/>
          </a:p>
          <a:p>
            <a:pPr>
              <a:buFont typeface="Wingdings" pitchFamily="2" charset="2"/>
              <a:buChar char="ü"/>
            </a:pPr>
            <a:r>
              <a:rPr lang="cs-CZ" sz="2400" b="1" dirty="0" smtClean="0"/>
              <a:t>nastavení</a:t>
            </a:r>
            <a:r>
              <a:rPr lang="cs-CZ" sz="2400" dirty="0" smtClean="0"/>
              <a:t> </a:t>
            </a:r>
            <a:r>
              <a:rPr lang="cs-CZ" sz="2400" dirty="0" smtClean="0"/>
              <a:t>systému dle požadavků koncového </a:t>
            </a:r>
            <a:r>
              <a:rPr lang="cs-CZ" sz="2400" dirty="0" smtClean="0"/>
              <a:t>zákazníka</a:t>
            </a:r>
          </a:p>
          <a:p>
            <a:pPr>
              <a:buFont typeface="Wingdings" pitchFamily="2" charset="2"/>
              <a:buChar char="ü"/>
            </a:pPr>
            <a:endParaRPr lang="cs-CZ" sz="2400" dirty="0" smtClean="0"/>
          </a:p>
          <a:p>
            <a:pPr>
              <a:buFont typeface="Wingdings" pitchFamily="2" charset="2"/>
              <a:buChar char="ü"/>
            </a:pPr>
            <a:r>
              <a:rPr lang="cs-CZ" sz="2400" b="1" dirty="0" smtClean="0"/>
              <a:t>zaškolení</a:t>
            </a:r>
            <a:r>
              <a:rPr lang="cs-CZ" sz="2400" dirty="0" smtClean="0"/>
              <a:t> </a:t>
            </a:r>
            <a:r>
              <a:rPr lang="cs-CZ" sz="2400" dirty="0" smtClean="0"/>
              <a:t>koncového zákazníka a vyplnění protokolu o uvedení do provozu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Ovládání </a:t>
            </a:r>
            <a:r>
              <a:rPr lang="cs-CZ" sz="4000" dirty="0" smtClean="0"/>
              <a:t>tepelného čerpadla</a:t>
            </a:r>
          </a:p>
        </p:txBody>
      </p:sp>
      <p:pic>
        <p:nvPicPr>
          <p:cNvPr id="4" name="Obrázek 3" descr="ovladac"/>
          <p:cNvPicPr/>
          <p:nvPr/>
        </p:nvPicPr>
        <p:blipFill>
          <a:blip r:embed="rId2" cstate="print"/>
          <a:srcRect b="46489"/>
          <a:stretch>
            <a:fillRect/>
          </a:stretch>
        </p:blipFill>
        <p:spPr bwMode="auto">
          <a:xfrm>
            <a:off x="323528" y="1340768"/>
            <a:ext cx="8568952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0" y="5273824"/>
            <a:ext cx="9144000" cy="158417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r>
              <a:rPr lang="cs-CZ" sz="2400" dirty="0" smtClean="0"/>
              <a:t>1 	zapnutí / vypnutí </a:t>
            </a:r>
            <a:r>
              <a:rPr lang="cs-CZ" sz="2400" dirty="0" smtClean="0"/>
              <a:t>TČ</a:t>
            </a:r>
            <a:endParaRPr lang="cs-CZ" sz="2400" dirty="0" smtClean="0"/>
          </a:p>
          <a:p>
            <a:r>
              <a:rPr lang="cs-CZ" sz="2400" dirty="0" smtClean="0"/>
              <a:t>4 	</a:t>
            </a:r>
            <a:r>
              <a:rPr lang="cs-CZ" sz="2400" dirty="0" smtClean="0"/>
              <a:t>externí </a:t>
            </a:r>
            <a:r>
              <a:rPr lang="cs-CZ" sz="2400" dirty="0" smtClean="0"/>
              <a:t>ovládání </a:t>
            </a:r>
            <a:r>
              <a:rPr lang="cs-CZ" sz="2400" dirty="0" smtClean="0"/>
              <a:t>(termostat)</a:t>
            </a:r>
            <a:endParaRPr lang="cs-CZ" sz="2400" dirty="0" smtClean="0"/>
          </a:p>
          <a:p>
            <a:r>
              <a:rPr lang="cs-CZ" sz="2400" dirty="0" smtClean="0"/>
              <a:t>7  	</a:t>
            </a:r>
            <a:r>
              <a:rPr lang="cs-CZ" sz="2400" dirty="0" smtClean="0"/>
              <a:t>plánovací časovač</a:t>
            </a:r>
            <a:endParaRPr lang="cs-CZ" sz="2400" dirty="0" smtClean="0"/>
          </a:p>
          <a:p>
            <a:r>
              <a:rPr lang="cs-CZ" sz="2400" dirty="0" smtClean="0"/>
              <a:t>10 	</a:t>
            </a:r>
            <a:r>
              <a:rPr lang="cs-CZ" sz="2400" dirty="0" smtClean="0"/>
              <a:t>nutná </a:t>
            </a:r>
            <a:r>
              <a:rPr lang="cs-CZ" sz="2400" dirty="0" smtClean="0"/>
              <a:t>kontrola zařízení</a:t>
            </a:r>
          </a:p>
          <a:p>
            <a:r>
              <a:rPr lang="cs-CZ" sz="2400" dirty="0" smtClean="0"/>
              <a:t>15	</a:t>
            </a:r>
            <a:r>
              <a:rPr lang="cs-CZ" sz="2400" dirty="0" smtClean="0"/>
              <a:t>aktivní kompresor </a:t>
            </a:r>
            <a:r>
              <a:rPr lang="cs-CZ" sz="2400" dirty="0" smtClean="0"/>
              <a:t>jednotky</a:t>
            </a:r>
          </a:p>
          <a:p>
            <a:r>
              <a:rPr lang="cs-CZ" sz="2400" dirty="0" smtClean="0"/>
              <a:t>17	</a:t>
            </a:r>
            <a:r>
              <a:rPr lang="cs-CZ" sz="2400" dirty="0" smtClean="0"/>
              <a:t>aktivní </a:t>
            </a:r>
            <a:r>
              <a:rPr lang="cs-CZ" sz="2400" dirty="0" smtClean="0"/>
              <a:t>oběhové čerpadlo</a:t>
            </a:r>
          </a:p>
          <a:p>
            <a:r>
              <a:rPr lang="cs-CZ" sz="2400" dirty="0" smtClean="0"/>
              <a:t>19	</a:t>
            </a:r>
            <a:r>
              <a:rPr lang="cs-CZ" sz="2400" dirty="0" smtClean="0"/>
              <a:t>ekvitermní </a:t>
            </a:r>
            <a:r>
              <a:rPr lang="cs-CZ" sz="2400" dirty="0" smtClean="0"/>
              <a:t>režim</a:t>
            </a:r>
          </a:p>
          <a:p>
            <a:r>
              <a:rPr lang="cs-CZ" sz="2400" dirty="0" smtClean="0"/>
              <a:t>23 	chybový </a:t>
            </a:r>
            <a:r>
              <a:rPr lang="cs-CZ" sz="2400" dirty="0" smtClean="0"/>
              <a:t>kód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Ovládání </a:t>
            </a:r>
            <a:r>
              <a:rPr lang="cs-CZ" sz="4000" dirty="0" smtClean="0"/>
              <a:t>tepelného čerpadla</a:t>
            </a:r>
          </a:p>
        </p:txBody>
      </p:sp>
      <p:pic>
        <p:nvPicPr>
          <p:cNvPr id="4" name="Obrázek 3" descr="ovladac"/>
          <p:cNvPicPr/>
          <p:nvPr/>
        </p:nvPicPr>
        <p:blipFill>
          <a:blip r:embed="rId2" cstate="print"/>
          <a:srcRect t="53511"/>
          <a:stretch>
            <a:fillRect/>
          </a:stretch>
        </p:blipFill>
        <p:spPr bwMode="auto">
          <a:xfrm>
            <a:off x="0" y="1340768"/>
            <a:ext cx="9144000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0" y="5157192"/>
            <a:ext cx="9144000" cy="1200329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r>
              <a:rPr lang="cs-CZ" sz="2400" dirty="0" smtClean="0"/>
              <a:t>24 </a:t>
            </a:r>
            <a:r>
              <a:rPr lang="cs-CZ" sz="2400" dirty="0" smtClean="0"/>
              <a:t>	</a:t>
            </a:r>
            <a:r>
              <a:rPr lang="cs-CZ" sz="2400" dirty="0" smtClean="0"/>
              <a:t>z/v ohřevu </a:t>
            </a:r>
            <a:r>
              <a:rPr lang="cs-CZ" sz="2400" dirty="0" smtClean="0"/>
              <a:t>pitné vody</a:t>
            </a:r>
          </a:p>
          <a:p>
            <a:r>
              <a:rPr lang="cs-CZ" sz="2400" dirty="0" smtClean="0"/>
              <a:t>25 	</a:t>
            </a:r>
            <a:r>
              <a:rPr lang="cs-CZ" sz="2400" dirty="0" smtClean="0"/>
              <a:t>z/v </a:t>
            </a:r>
            <a:r>
              <a:rPr lang="cs-CZ" sz="2400" dirty="0" err="1" smtClean="0"/>
              <a:t>ekvitermního</a:t>
            </a:r>
            <a:r>
              <a:rPr lang="cs-CZ" sz="2400" dirty="0" smtClean="0"/>
              <a:t> režimu</a:t>
            </a:r>
          </a:p>
          <a:p>
            <a:r>
              <a:rPr lang="cs-CZ" sz="2400" dirty="0" smtClean="0"/>
              <a:t>28 	</a:t>
            </a:r>
            <a:r>
              <a:rPr lang="cs-CZ" sz="2400" dirty="0" smtClean="0"/>
              <a:t>z/v </a:t>
            </a:r>
            <a:r>
              <a:rPr lang="cs-CZ" sz="2400" dirty="0" smtClean="0"/>
              <a:t>plánovacího časovače</a:t>
            </a:r>
          </a:p>
          <a:p>
            <a:r>
              <a:rPr lang="cs-CZ" sz="2400" dirty="0" smtClean="0"/>
              <a:t>30 	</a:t>
            </a:r>
            <a:r>
              <a:rPr lang="cs-CZ" sz="2400" dirty="0" err="1" smtClean="0"/>
              <a:t>nast</a:t>
            </a:r>
            <a:r>
              <a:rPr lang="cs-CZ" sz="2400" dirty="0" smtClean="0"/>
              <a:t>. teploty </a:t>
            </a:r>
            <a:r>
              <a:rPr lang="cs-CZ" sz="2400" dirty="0" smtClean="0"/>
              <a:t>výstupní vody</a:t>
            </a:r>
          </a:p>
          <a:p>
            <a:r>
              <a:rPr lang="cs-CZ" sz="2400" dirty="0" smtClean="0"/>
              <a:t>31 	</a:t>
            </a:r>
            <a:r>
              <a:rPr lang="cs-CZ" sz="2400" dirty="0" smtClean="0"/>
              <a:t>nastavení </a:t>
            </a:r>
            <a:r>
              <a:rPr lang="cs-CZ" sz="2400" dirty="0" smtClean="0"/>
              <a:t>pokojové teploty</a:t>
            </a:r>
          </a:p>
          <a:p>
            <a:r>
              <a:rPr lang="cs-CZ" sz="2400" dirty="0" smtClean="0"/>
              <a:t>32 	</a:t>
            </a:r>
            <a:r>
              <a:rPr lang="cs-CZ" sz="2400" dirty="0" smtClean="0"/>
              <a:t>tichý režim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Nastavení ekvitermní křivky</a:t>
            </a:r>
            <a:endParaRPr lang="cs-CZ" sz="4000" dirty="0" smtClean="0"/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1403648" y="5949280"/>
            <a:ext cx="6480720" cy="0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1403648" y="1844824"/>
            <a:ext cx="0" cy="4104456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1763688" y="3429000"/>
            <a:ext cx="1512168" cy="0"/>
          </a:xfrm>
          <a:prstGeom prst="line">
            <a:avLst/>
          </a:prstGeom>
          <a:ln w="762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3275856" y="3429000"/>
            <a:ext cx="2592288" cy="1440160"/>
          </a:xfrm>
          <a:prstGeom prst="line">
            <a:avLst/>
          </a:prstGeom>
          <a:ln w="762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5868144" y="4869160"/>
            <a:ext cx="1584176" cy="0"/>
          </a:xfrm>
          <a:prstGeom prst="line">
            <a:avLst/>
          </a:prstGeom>
          <a:ln w="762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179512" y="1988840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Teplota</a:t>
            </a:r>
          </a:p>
          <a:p>
            <a:r>
              <a:rPr lang="cs-CZ" sz="2000" b="1" dirty="0" smtClean="0"/>
              <a:t>vody</a:t>
            </a:r>
            <a:endParaRPr lang="cs-CZ" sz="20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884368" y="5661248"/>
            <a:ext cx="10436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Teplota okolí</a:t>
            </a:r>
            <a:endParaRPr lang="cs-CZ" sz="2000" b="1" dirty="0"/>
          </a:p>
        </p:txBody>
      </p:sp>
      <p:cxnSp>
        <p:nvCxnSpPr>
          <p:cNvPr id="31" name="Přímá spojovací šipka 30"/>
          <p:cNvCxnSpPr/>
          <p:nvPr/>
        </p:nvCxnSpPr>
        <p:spPr>
          <a:xfrm>
            <a:off x="4427984" y="2924944"/>
            <a:ext cx="0" cy="2160240"/>
          </a:xfrm>
          <a:prstGeom prst="straightConnector1">
            <a:avLst/>
          </a:prstGeom>
          <a:ln w="76200">
            <a:solidFill>
              <a:srgbClr val="0070C0"/>
            </a:solidFill>
            <a:prstDash val="sysDot"/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4788024" y="3284984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  <a:sym typeface="Symbol"/>
              </a:rPr>
              <a:t> 5°C</a:t>
            </a:r>
            <a:endParaRPr lang="cs-CZ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2708920"/>
            <a:ext cx="5184576" cy="2232248"/>
          </a:xfrm>
        </p:spPr>
        <p:txBody>
          <a:bodyPr rtlCol="0">
            <a:normAutofit/>
          </a:bodyPr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cs-CZ" sz="3600" b="1" dirty="0" smtClean="0"/>
              <a:t>Povinnosti provozovatele, servis a záruka</a:t>
            </a:r>
            <a:endParaRPr lang="cs-CZ" sz="2400" dirty="0" smtClean="0"/>
          </a:p>
        </p:txBody>
      </p:sp>
      <p:pic>
        <p:nvPicPr>
          <p:cNvPr id="15365" name="Picture 5" descr="Reklamace a servis"/>
          <p:cNvPicPr>
            <a:picLocks noChangeAspect="1" noChangeArrowheads="1"/>
          </p:cNvPicPr>
          <p:nvPr/>
        </p:nvPicPr>
        <p:blipFill>
          <a:blip r:embed="rId2" cstate="print"/>
          <a:srcRect l="2470" t="7409" r="3687" b="1217"/>
          <a:stretch>
            <a:fillRect/>
          </a:stretch>
        </p:blipFill>
        <p:spPr bwMode="auto">
          <a:xfrm>
            <a:off x="5796136" y="3573016"/>
            <a:ext cx="3347864" cy="3259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4654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0"/>
            <a:ext cx="7702550" cy="1224135"/>
          </a:xfrm>
        </p:spPr>
        <p:txBody>
          <a:bodyPr/>
          <a:lstStyle/>
          <a:p>
            <a:r>
              <a:rPr lang="cs-CZ" sz="4000" dirty="0" smtClean="0"/>
              <a:t>Povinnosti provozovatele TČ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576" y="2204864"/>
          <a:ext cx="7776864" cy="3855720"/>
        </p:xfrm>
        <a:graphic>
          <a:graphicData uri="http://schemas.openxmlformats.org/drawingml/2006/table">
            <a:tbl>
              <a:tblPr/>
              <a:tblGrid>
                <a:gridCol w="2702812"/>
                <a:gridCol w="2671832"/>
                <a:gridCol w="240222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Typ</a:t>
                      </a:r>
                      <a:endParaRPr lang="cs-CZ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Množství chladiva</a:t>
                      </a:r>
                      <a:endParaRPr lang="cs-CZ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Povinná každoroční kontrola úniku chladiva</a:t>
                      </a:r>
                      <a:endParaRPr lang="cs-CZ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Bi-Bloc 6-8 kW 230V</a:t>
                      </a:r>
                      <a:endParaRPr lang="cs-CZ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1,7 kg</a:t>
                      </a:r>
                      <a:endParaRPr lang="cs-CZ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NE</a:t>
                      </a:r>
                      <a:r>
                        <a:rPr lang="cs-CZ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*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Bi-Bloc 11-16 kW 400V</a:t>
                      </a:r>
                      <a:endParaRPr lang="cs-CZ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3,4 kg</a:t>
                      </a:r>
                      <a:endParaRPr lang="cs-CZ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ANO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Monobloc 11-16 kW 400V</a:t>
                      </a:r>
                      <a:endParaRPr lang="cs-CZ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2,95 kg</a:t>
                      </a:r>
                      <a:endParaRPr lang="cs-CZ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NE</a:t>
                      </a:r>
                      <a:endParaRPr lang="cs-CZ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Compact 6-8 kW 230V</a:t>
                      </a:r>
                      <a:endParaRPr lang="cs-CZ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1,7 kg</a:t>
                      </a:r>
                      <a:endParaRPr lang="cs-CZ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NE</a:t>
                      </a:r>
                      <a:r>
                        <a:rPr lang="cs-CZ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*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Compact 11-16 kW 400V</a:t>
                      </a:r>
                      <a:endParaRPr lang="cs-CZ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3,4 kg</a:t>
                      </a:r>
                      <a:endParaRPr lang="cs-CZ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ANO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Hitemp 11-16 kW 400V</a:t>
                      </a:r>
                      <a:endParaRPr lang="cs-CZ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4,5 kg + 3,2 kg</a:t>
                      </a:r>
                      <a:endParaRPr lang="cs-CZ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ANO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Servis a záruka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67544" y="1330896"/>
            <a:ext cx="8208912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2400" dirty="0" smtClean="0"/>
              <a:t>Záručních a pozáruční opravy provádí zpravidla </a:t>
            </a:r>
            <a:r>
              <a:rPr lang="cs-CZ" sz="2400" b="1" dirty="0" smtClean="0"/>
              <a:t>RSP</a:t>
            </a:r>
            <a:r>
              <a:rPr lang="cs-CZ" sz="2400" dirty="0" smtClean="0"/>
              <a:t>, </a:t>
            </a:r>
            <a:r>
              <a:rPr lang="cs-CZ" sz="2400" b="1" dirty="0" smtClean="0"/>
              <a:t>který TČ uvedl do provozu </a:t>
            </a:r>
            <a:r>
              <a:rPr lang="cs-CZ" sz="2000" i="1" dirty="0" smtClean="0"/>
              <a:t>(není-li v protokolu uvedeno jinak)</a:t>
            </a:r>
          </a:p>
          <a:p>
            <a:pPr lvl="0" algn="just">
              <a:buClr>
                <a:srgbClr val="C00000"/>
              </a:buClr>
              <a:buFont typeface="Wingdings" pitchFamily="2" charset="2"/>
              <a:buChar char="v"/>
            </a:pPr>
            <a:endParaRPr lang="cs-CZ" sz="2400" b="1" dirty="0" smtClean="0"/>
          </a:p>
          <a:p>
            <a:pPr lvl="0" algn="just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2400" b="1" dirty="0" smtClean="0"/>
              <a:t>Není-li kvůli závadě dodáváno teplo </a:t>
            </a:r>
            <a:r>
              <a:rPr lang="cs-CZ" sz="2400" dirty="0" smtClean="0"/>
              <a:t>do systému, pak je RSP povinen </a:t>
            </a:r>
            <a:r>
              <a:rPr lang="cs-CZ" sz="2400" b="1" dirty="0" smtClean="0"/>
              <a:t>do 24 hodin</a:t>
            </a:r>
            <a:r>
              <a:rPr lang="cs-CZ" sz="2400" dirty="0" smtClean="0"/>
              <a:t> provést analýzu poruchy a objednat náhradní díl </a:t>
            </a:r>
            <a:r>
              <a:rPr lang="cs-CZ" sz="2000" i="1" dirty="0" smtClean="0"/>
              <a:t>(v pracovní den přes spol. ENBRA; mimo pracovní dny přes vídeňské RRC centrum, které umožní dodávku náhradního dílu expresní službou do 24 hodin od objednání přímo RSP)</a:t>
            </a:r>
          </a:p>
          <a:p>
            <a:pPr lvl="0" algn="just">
              <a:buClr>
                <a:srgbClr val="C00000"/>
              </a:buClr>
              <a:buFont typeface="Wingdings" pitchFamily="2" charset="2"/>
              <a:buChar char="v"/>
            </a:pPr>
            <a:endParaRPr lang="cs-CZ" sz="2400" dirty="0" smtClean="0"/>
          </a:p>
          <a:p>
            <a:pPr lvl="0" algn="just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2400" dirty="0" smtClean="0"/>
              <a:t>Pokud topení zajišťuje </a:t>
            </a:r>
            <a:r>
              <a:rPr lang="cs-CZ" sz="2400" b="1" dirty="0" smtClean="0"/>
              <a:t>záložní zdroj</a:t>
            </a:r>
            <a:r>
              <a:rPr lang="cs-CZ" sz="2400" dirty="0" smtClean="0"/>
              <a:t>, pak platí nepsaná dohoda o zásahu </a:t>
            </a:r>
            <a:r>
              <a:rPr lang="cs-CZ" sz="2400" b="1" dirty="0" smtClean="0"/>
              <a:t>v nejbližší pracovní den.</a:t>
            </a:r>
          </a:p>
          <a:p>
            <a:pPr lvl="0" algn="just">
              <a:buClr>
                <a:srgbClr val="C00000"/>
              </a:buClr>
              <a:buFont typeface="Wingdings" pitchFamily="2" charset="2"/>
              <a:buChar char="v"/>
            </a:pPr>
            <a:endParaRPr lang="cs-CZ" sz="2400" b="1" dirty="0" smtClean="0"/>
          </a:p>
          <a:p>
            <a:pPr algn="just"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2400" dirty="0" smtClean="0"/>
              <a:t>Reklamovaný vadný díl uchovat po dobu min. 2 měsíců pro potřeby kontroly dodavatelem.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683568" y="980728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Servis 24/7</a:t>
            </a:r>
            <a:endParaRPr lang="cs-CZ" sz="4000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611560" y="1628800"/>
          <a:ext cx="8064897" cy="4831462"/>
        </p:xfrm>
        <a:graphic>
          <a:graphicData uri="http://schemas.openxmlformats.org/drawingml/2006/table">
            <a:tbl>
              <a:tblPr/>
              <a:tblGrid>
                <a:gridCol w="2688299"/>
                <a:gridCol w="2688299"/>
                <a:gridCol w="2688299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Adresa</a:t>
                      </a:r>
                      <a:endParaRPr lang="cs-CZ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Linka 24/7</a:t>
                      </a:r>
                      <a:endParaRPr lang="cs-CZ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,Bold"/>
                        </a:rPr>
                        <a:t>PENTABEL</a:t>
                      </a:r>
                      <a:endParaRPr lang="cs-CZ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Zvolská</a:t>
                      </a:r>
                      <a:r>
                        <a:rPr lang="cs-CZ" sz="24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 545/22a</a:t>
                      </a:r>
                      <a:endParaRPr lang="cs-CZ" sz="2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142 00 Praha 4 </a:t>
                      </a:r>
                      <a:r>
                        <a:rPr lang="cs-CZ" sz="24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– Kamýk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725 723 161</a:t>
                      </a:r>
                      <a:endParaRPr lang="cs-CZ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,Bold"/>
                        </a:rPr>
                        <a:t>Klima Chlazení HK</a:t>
                      </a:r>
                      <a:endParaRPr lang="cs-CZ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T.G. Masaryka 185</a:t>
                      </a:r>
                      <a:endParaRPr lang="cs-CZ" sz="2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4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517 21 Týniště nad </a:t>
                      </a:r>
                      <a:r>
                        <a:rPr lang="cs-CZ" sz="24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Orlicí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775 099 803</a:t>
                      </a:r>
                      <a:endParaRPr lang="cs-CZ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,Bold"/>
                        </a:rPr>
                        <a:t>TRASKO</a:t>
                      </a:r>
                      <a:endParaRPr lang="cs-CZ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Na Nouzce 487/8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682 01 Vyškov</a:t>
                      </a:r>
                      <a:endParaRPr lang="cs-CZ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777 738 218</a:t>
                      </a:r>
                      <a:endParaRPr lang="cs-CZ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683568" y="1124744"/>
            <a:ext cx="7702550" cy="545430"/>
          </a:xfrm>
        </p:spPr>
        <p:txBody>
          <a:bodyPr/>
          <a:lstStyle/>
          <a:p>
            <a:pPr algn="ctr"/>
            <a:r>
              <a:rPr lang="cs-CZ" sz="4000" dirty="0" smtClean="0"/>
              <a:t>Záruka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23528" y="2060848"/>
            <a:ext cx="82089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sz="2400" b="1" dirty="0" smtClean="0"/>
          </a:p>
          <a:p>
            <a:pPr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2400" dirty="0" smtClean="0"/>
              <a:t>standardní záruční doba 2 roky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3528" y="3140968"/>
            <a:ext cx="676875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Wingdings" pitchFamily="2" charset="2"/>
              <a:buChar char="v"/>
            </a:pPr>
            <a:endParaRPr lang="cs-CZ" sz="2400" dirty="0" smtClean="0"/>
          </a:p>
          <a:p>
            <a:pPr>
              <a:buClr>
                <a:srgbClr val="C00000"/>
              </a:buClr>
              <a:buFont typeface="Wingdings" pitchFamily="2" charset="2"/>
              <a:buChar char="v"/>
            </a:pPr>
            <a:r>
              <a:rPr lang="cs-CZ" sz="2400" b="1" dirty="0" smtClean="0"/>
              <a:t>prodloužená záruční doba 7/10 let</a:t>
            </a:r>
          </a:p>
          <a:p>
            <a:r>
              <a:rPr lang="cs-CZ" sz="2000" i="1" dirty="0" smtClean="0"/>
              <a:t>     (podmíněno servisní smlouvou)</a:t>
            </a:r>
          </a:p>
        </p:txBody>
      </p:sp>
      <p:pic>
        <p:nvPicPr>
          <p:cNvPr id="12292" name="Picture 4" descr="http://fattransfernewyork.com/wp-content/uploads/woman-Thumbs-up-cop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132856"/>
            <a:ext cx="3019425" cy="4267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1"/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2708920"/>
            <a:ext cx="7920880" cy="2232248"/>
          </a:xfrm>
        </p:spPr>
        <p:txBody>
          <a:bodyPr rtlCol="0">
            <a:normAutofit/>
          </a:bodyPr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cs-CZ" sz="3600" b="1" dirty="0" smtClean="0"/>
              <a:t>Proč si tedy pořídit tepelné čerpadlo?</a:t>
            </a:r>
            <a:br>
              <a:rPr lang="cs-CZ" sz="3600" b="1" dirty="0" smtClean="0"/>
            </a:br>
            <a:endParaRPr lang="cs-CZ" sz="2400" dirty="0" smtClean="0"/>
          </a:p>
        </p:txBody>
      </p:sp>
      <p:pic>
        <p:nvPicPr>
          <p:cNvPr id="11268" name="Picture 4" descr="C:\Users\zabloudili\AppData\Local\Microsoft\Windows\Temporary Internet Files\Content.IE5\JMK3UPJ4\MP90039883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4014192"/>
            <a:ext cx="3981331" cy="28438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4654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lvl="0"/>
            <a:r>
              <a:rPr lang="cs-CZ" sz="4000" b="1" dirty="0" smtClean="0"/>
              <a:t>Vynikající úroveň komfortu</a:t>
            </a:r>
            <a:endParaRPr lang="cs-CZ" sz="4000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3568" y="1484784"/>
            <a:ext cx="846043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plně automatický, bezobslužný provoz</a:t>
            </a:r>
          </a:p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žádné skladování a manipulace s palivem, žádné znečištění domu</a:t>
            </a:r>
          </a:p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možnost využití k ohřevu vody v bazénu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využití  TČ pro chlazení (klimatizaci) domu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nízké prostorové nároky</a:t>
            </a:r>
            <a:endParaRPr lang="cs-CZ" sz="2400" b="1" dirty="0" smtClean="0"/>
          </a:p>
        </p:txBody>
      </p:sp>
      <p:pic>
        <p:nvPicPr>
          <p:cNvPr id="10243" name="Picture 3" descr="http://static.prozeny.cz/images/stories/A1_2013/01_leden/15/HLF_1534231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3713989"/>
            <a:ext cx="4716016" cy="3144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611560" y="1052736"/>
            <a:ext cx="7702550" cy="545430"/>
          </a:xfrm>
        </p:spPr>
        <p:txBody>
          <a:bodyPr/>
          <a:lstStyle/>
          <a:p>
            <a:pPr lvl="0"/>
            <a:r>
              <a:rPr lang="cs-CZ" sz="4000" b="1" dirty="0" smtClean="0"/>
              <a:t>Finančně zajímavá investice</a:t>
            </a:r>
            <a:endParaRPr lang="cs-CZ" sz="4000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67544" y="1895641"/>
            <a:ext cx="8676456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nízké provozní náklady</a:t>
            </a:r>
          </a:p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zisk cca 2/3 energie zdarma z okolního prostředí</a:t>
            </a:r>
          </a:p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odpadají náklady za komín, plynovou přípojku…</a:t>
            </a:r>
          </a:p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dobře zhodnocená investice</a:t>
            </a:r>
          </a:p>
          <a:p>
            <a:pPr lvl="0">
              <a:lnSpc>
                <a:spcPct val="150000"/>
              </a:lnSpc>
              <a:buClr>
                <a:srgbClr val="C00000"/>
              </a:buClr>
            </a:pPr>
            <a:r>
              <a:rPr lang="cs-CZ" sz="2000" dirty="0" smtClean="0"/>
              <a:t>   </a:t>
            </a:r>
            <a:r>
              <a:rPr lang="cs-CZ" i="1" dirty="0" smtClean="0"/>
              <a:t>(návratnost 5 – 9 let, životnost zařízení 25-30 let, výměna kompresoru po 15 až 20 letech)</a:t>
            </a:r>
          </a:p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nízká závislost na cenách energií </a:t>
            </a:r>
          </a:p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nízký měsíční paušál s nízkou sazbou na odběr elektřiny 22 hod. denně pro celou domácnost, nejen pro vytápění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pic>
        <p:nvPicPr>
          <p:cNvPr id="9220" name="Picture 4" descr="C:\Users\zabloudili\AppData\Local\Microsoft\Windows\Temporary Internet Files\Content.IE5\0K00LYTW\MP90018257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908720"/>
            <a:ext cx="2267744" cy="3375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lvl="0"/>
            <a:r>
              <a:rPr lang="cs-CZ" sz="4000" b="1" dirty="0" smtClean="0"/>
              <a:t>Finančně zajímavá investice</a:t>
            </a:r>
            <a:endParaRPr lang="cs-CZ" sz="4000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t="5621"/>
          <a:stretch>
            <a:fillRect/>
          </a:stretch>
        </p:blipFill>
        <p:spPr bwMode="auto">
          <a:xfrm>
            <a:off x="0" y="1484784"/>
            <a:ext cx="9144000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020272" y="6381328"/>
            <a:ext cx="2123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65 GJ, 1.1.2013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lvl="0"/>
            <a:r>
              <a:rPr lang="en-US" sz="4000" b="1" dirty="0" err="1" smtClean="0"/>
              <a:t>Další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výhody</a:t>
            </a:r>
            <a:endParaRPr lang="cs-CZ" sz="4000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755576" y="1484784"/>
            <a:ext cx="396044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šetrnost k životnímu prostředí</a:t>
            </a:r>
          </a:p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nehrozí nebezpečí vznícení, výbuchu nebo otravy oxidem uhelnatým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755576" y="4149080"/>
            <a:ext cx="813690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žádné zapáchající a zdraví škodlivé emise v místě instalace</a:t>
            </a:r>
          </a:p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někdy lze použít, i pokud kapacita elektrické přípojky není dostatečná pro elektrické vytápění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8650" y="1124744"/>
            <a:ext cx="4705350" cy="3133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3356992"/>
            <a:ext cx="4536504" cy="2232248"/>
          </a:xfrm>
        </p:spPr>
        <p:txBody>
          <a:bodyPr rtlCol="0">
            <a:normAutofit/>
          </a:bodyPr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cs-CZ" sz="3600" b="1" dirty="0" smtClean="0"/>
              <a:t>Proč si pořídit tepelné čerpadlo ROTEX?</a:t>
            </a:r>
            <a:br>
              <a:rPr lang="cs-CZ" sz="3600" b="1" dirty="0" smtClean="0"/>
            </a:br>
            <a:endParaRPr lang="cs-CZ" sz="2400" dirty="0" smtClean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715092"/>
            <a:ext cx="3491880" cy="4142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74654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19138" y="908721"/>
            <a:ext cx="7702550" cy="545430"/>
          </a:xfrm>
        </p:spPr>
        <p:txBody>
          <a:bodyPr/>
          <a:lstStyle/>
          <a:p>
            <a:pPr lvl="0"/>
            <a:r>
              <a:rPr lang="cs-CZ" sz="4000" b="1" dirty="0" smtClean="0"/>
              <a:t>Skvělé možnosti systému</a:t>
            </a:r>
            <a:endParaRPr lang="cs-CZ" sz="4000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67544" y="1628800"/>
            <a:ext cx="8676456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b="1" dirty="0" smtClean="0"/>
              <a:t>invertorová</a:t>
            </a:r>
            <a:r>
              <a:rPr lang="cs-CZ" sz="2400" dirty="0" smtClean="0"/>
              <a:t> technologie </a:t>
            </a:r>
            <a:r>
              <a:rPr lang="cs-CZ" sz="2000" i="1" dirty="0" smtClean="0"/>
              <a:t>(adaptace výkonu TČ v rozmezí 30% až 100% = odpadá nutnost akumulační nádoby)</a:t>
            </a:r>
            <a:endParaRPr lang="cs-CZ" sz="2400" i="1" dirty="0" smtClean="0"/>
          </a:p>
          <a:p>
            <a:pPr lvl="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k dispozici varianty i pro </a:t>
            </a:r>
            <a:r>
              <a:rPr lang="cs-CZ" sz="2400" b="1" dirty="0" smtClean="0"/>
              <a:t>chlazení</a:t>
            </a:r>
            <a:r>
              <a:rPr lang="cs-CZ" sz="2400" i="1" dirty="0" smtClean="0"/>
              <a:t> </a:t>
            </a:r>
            <a:r>
              <a:rPr lang="cs-CZ" sz="2000" i="1" dirty="0" smtClean="0"/>
              <a:t>(kromě ROTEX HPSU Hitemp)</a:t>
            </a:r>
            <a:endParaRPr lang="cs-CZ" sz="2400" i="1" dirty="0" smtClean="0"/>
          </a:p>
          <a:p>
            <a:pPr lvl="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výborná kombinace s výbornými zásobníky horké vody </a:t>
            </a:r>
            <a:r>
              <a:rPr lang="cs-CZ" sz="2400" b="1" dirty="0" smtClean="0"/>
              <a:t>HybridCube</a:t>
            </a:r>
            <a:r>
              <a:rPr lang="cs-CZ" sz="2400" dirty="0" smtClean="0"/>
              <a:t> </a:t>
            </a:r>
            <a:r>
              <a:rPr lang="cs-CZ" sz="2000" i="1" dirty="0" smtClean="0"/>
              <a:t>- mají tepelné ztráty jen 1,3 kWh/24h, dlouhou životnost (plast), výborné hygienické vlastnosti (teplo je není akumulováno v TV), umožňují snadné napojení dalších zdrojů</a:t>
            </a:r>
            <a:endParaRPr lang="cs-CZ" sz="2400" i="1" dirty="0" smtClean="0"/>
          </a:p>
          <a:p>
            <a:pPr lvl="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integrovaná </a:t>
            </a:r>
            <a:r>
              <a:rPr lang="cs-CZ" sz="2400" b="1" dirty="0" smtClean="0"/>
              <a:t>ekvitermní</a:t>
            </a:r>
            <a:r>
              <a:rPr lang="cs-CZ" sz="2400" dirty="0" smtClean="0"/>
              <a:t> </a:t>
            </a:r>
            <a:r>
              <a:rPr lang="cs-CZ" sz="2400" b="1" dirty="0" smtClean="0"/>
              <a:t>regulace</a:t>
            </a:r>
          </a:p>
          <a:p>
            <a:pPr lvl="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výborná kombinace s beztlakým solárním systémem ROTEX </a:t>
            </a:r>
            <a:r>
              <a:rPr lang="cs-CZ" sz="2400" b="1" dirty="0" err="1" smtClean="0"/>
              <a:t>Solaris</a:t>
            </a:r>
            <a:endParaRPr lang="cs-CZ" sz="2400" b="1" dirty="0"/>
          </a:p>
        </p:txBody>
      </p:sp>
      <p:pic>
        <p:nvPicPr>
          <p:cNvPr id="4" name="irc_mi" descr="http://www.vseprokotelny.cz/obrazky/4285/3ks-kolektor-solaris-h26p-ridici-a-cerpaci-jednotka-rps3-1ks-solaris-flowsensor-1ks-solaris-flowguard-1ks-pripojovaci-potrubi-1ks-sada-stresniho-original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4869160"/>
            <a:ext cx="3384376" cy="1988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683568" y="1124744"/>
            <a:ext cx="7702550" cy="545430"/>
          </a:xfrm>
        </p:spPr>
        <p:txBody>
          <a:bodyPr/>
          <a:lstStyle/>
          <a:p>
            <a:pPr lvl="0"/>
            <a:r>
              <a:rPr lang="cs-CZ" sz="4000" b="1" dirty="0" smtClean="0"/>
              <a:t>Špičkové provozní vlastnosti</a:t>
            </a:r>
            <a:endParaRPr lang="cs-CZ" sz="4000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67544" y="2034146"/>
            <a:ext cx="532859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20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mimořádně tichý provoz</a:t>
            </a:r>
          </a:p>
          <a:p>
            <a:pPr lvl="0">
              <a:lnSpc>
                <a:spcPct val="20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ještě tišší noční režimy</a:t>
            </a:r>
          </a:p>
          <a:p>
            <a:pPr lvl="0">
              <a:lnSpc>
                <a:spcPct val="20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vysoké topné faktory</a:t>
            </a:r>
          </a:p>
          <a:p>
            <a:pPr lvl="0">
              <a:lnSpc>
                <a:spcPct val="20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výjimečné parametry topné vody vysokoteplotního čerpadla HPSU Hitemp!</a:t>
            </a:r>
          </a:p>
          <a:p>
            <a:r>
              <a:rPr lang="cs-CZ" sz="2400" b="1" dirty="0" smtClean="0"/>
              <a:t> </a:t>
            </a:r>
            <a:endParaRPr lang="cs-CZ" sz="2400" b="1" dirty="0"/>
          </a:p>
        </p:txBody>
      </p:sp>
      <p:pic>
        <p:nvPicPr>
          <p:cNvPr id="4097" name="Picture 1" descr="C:\Users\zabloudili\Desktop\Kočka na TČ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844824"/>
            <a:ext cx="3115468" cy="45574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702550" cy="545430"/>
          </a:xfrm>
        </p:spPr>
        <p:txBody>
          <a:bodyPr/>
          <a:lstStyle/>
          <a:p>
            <a:pPr lvl="0"/>
            <a:r>
              <a:rPr lang="cs-CZ" sz="4000" b="1" dirty="0" smtClean="0"/>
              <a:t>Bezproblémová a snadná instalace</a:t>
            </a:r>
            <a:endParaRPr lang="cs-CZ" sz="4000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67544" y="1849483"/>
            <a:ext cx="554461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20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nejsou potřeba vrty ani výkopové práce</a:t>
            </a:r>
          </a:p>
          <a:p>
            <a:pPr lvl="0">
              <a:lnSpc>
                <a:spcPct val="20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u HPSU Monobloc není potřeba ani </a:t>
            </a:r>
            <a:r>
              <a:rPr lang="cs-CZ" sz="2400" dirty="0" err="1" smtClean="0"/>
              <a:t>chlaďaře</a:t>
            </a:r>
            <a:endParaRPr lang="cs-CZ" sz="2400" dirty="0" smtClean="0"/>
          </a:p>
          <a:p>
            <a:pPr lvl="0">
              <a:lnSpc>
                <a:spcPct val="20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není potřeba rekonstrukce otopné soustavy s radiátory </a:t>
            </a:r>
            <a:r>
              <a:rPr lang="cs-CZ" sz="2000" i="1" dirty="0" smtClean="0"/>
              <a:t>(HPSU Hitemp)</a:t>
            </a:r>
            <a:endParaRPr lang="cs-CZ" sz="2400" i="1" dirty="0" smtClean="0"/>
          </a:p>
          <a:p>
            <a:pPr lvl="0" algn="just">
              <a:buFont typeface="Wingdings" pitchFamily="2" charset="2"/>
              <a:buChar char="v"/>
            </a:pPr>
            <a:endParaRPr lang="cs-CZ" sz="2400" dirty="0" smtClean="0"/>
          </a:p>
          <a:p>
            <a:r>
              <a:rPr lang="cs-CZ" sz="2400" b="1" dirty="0" smtClean="0"/>
              <a:t> </a:t>
            </a:r>
            <a:endParaRPr lang="cs-CZ" sz="2400" b="1" dirty="0"/>
          </a:p>
        </p:txBody>
      </p:sp>
      <p:pic>
        <p:nvPicPr>
          <p:cNvPr id="3074" name="Picture 2" descr="http://rotex.esel.cz/Upload/Data/ROTEX/fotogalerie/272_3217_Outdoor_Aufstellung_ROTE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700808"/>
            <a:ext cx="306705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Nadpis 1"/>
          <p:cNvSpPr>
            <a:spLocks noGrp="1"/>
          </p:cNvSpPr>
          <p:nvPr>
            <p:ph type="title"/>
          </p:nvPr>
        </p:nvSpPr>
        <p:spPr>
          <a:xfrm>
            <a:off x="755576" y="980728"/>
            <a:ext cx="7702550" cy="545430"/>
          </a:xfrm>
        </p:spPr>
        <p:txBody>
          <a:bodyPr/>
          <a:lstStyle/>
          <a:p>
            <a:pPr lvl="0"/>
            <a:r>
              <a:rPr lang="cs-CZ" sz="4000" b="1" dirty="0" smtClean="0"/>
              <a:t>Vysoká kvalita, dlouhá záruka</a:t>
            </a:r>
            <a:endParaRPr lang="cs-CZ" sz="4000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67544" y="2034152"/>
            <a:ext cx="417646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evropská kvalita</a:t>
            </a:r>
          </a:p>
          <a:p>
            <a:pPr lvl="0">
              <a:lnSpc>
                <a:spcPct val="150000"/>
              </a:lnSpc>
              <a:buClr>
                <a:srgbClr val="C00000"/>
              </a:buClr>
            </a:pPr>
            <a:r>
              <a:rPr lang="cs-CZ" sz="2400" i="1" dirty="0" smtClean="0"/>
              <a:t>   </a:t>
            </a:r>
            <a:r>
              <a:rPr lang="cs-CZ" sz="2000" i="1" dirty="0" smtClean="0"/>
              <a:t>(výroba: Německo, Belgie, Česko)</a:t>
            </a:r>
            <a:endParaRPr lang="cs-CZ" sz="2400" i="1" dirty="0" smtClean="0"/>
          </a:p>
          <a:p>
            <a:pPr lvl="0"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vysoká spolehlivost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2400" dirty="0" smtClean="0"/>
              <a:t>mimořádně dlouhá záruka 7/10 let </a:t>
            </a:r>
            <a:r>
              <a:rPr lang="cs-CZ" sz="2000" i="1" dirty="0" smtClean="0"/>
              <a:t>(podmíněno servisní smlouvou, tímto lze odlišit od TČ Daikin)</a:t>
            </a:r>
            <a:endParaRPr lang="cs-CZ" sz="2400" i="1" dirty="0" smtClean="0"/>
          </a:p>
          <a:p>
            <a:r>
              <a:rPr lang="cs-CZ" sz="2400" b="1" dirty="0" smtClean="0"/>
              <a:t> </a:t>
            </a:r>
            <a:endParaRPr lang="cs-CZ" sz="2400" b="1" dirty="0"/>
          </a:p>
        </p:txBody>
      </p:sp>
      <p:pic>
        <p:nvPicPr>
          <p:cNvPr id="2050" name="Picture 2" descr="http://rotex.esel.cz/Upload/WYSIWYG/Image/ROTEX/jpg/sidlo_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772816"/>
            <a:ext cx="4644008" cy="45829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213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5"/>
          <p:cNvSpPr>
            <a:spLocks noGrp="1" noChangeArrowheads="1"/>
          </p:cNvSpPr>
          <p:nvPr>
            <p:ph type="dt" sz="quarter" idx="4294967295"/>
          </p:nvPr>
        </p:nvSpPr>
        <p:spPr>
          <a:xfrm>
            <a:off x="9958388" y="6245225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5677EB4D-63F9-4AF7-BDD8-C3E0F1B8DF9F}" type="datetime1">
              <a:rPr lang="cs-CZ" smtClean="0"/>
              <a:pPr/>
              <a:t>13.2.2013</a:t>
            </a:fld>
            <a:endParaRPr lang="cs-CZ" smtClean="0"/>
          </a:p>
        </p:txBody>
      </p:sp>
      <p:sp>
        <p:nvSpPr>
          <p:cNvPr id="29699" name="Rectangle 9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355138" y="6477000"/>
            <a:ext cx="1800225" cy="2873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1A8F9400-89E2-49E7-BECC-B5F62E3EEB7C}" type="slidenum">
              <a:rPr lang="cs-CZ" smtClean="0"/>
              <a:pPr/>
              <a:t>58</a:t>
            </a:fld>
            <a:r>
              <a:rPr lang="cs-CZ" b="0" smtClean="0">
                <a:solidFill>
                  <a:srgbClr val="969696"/>
                </a:solidFill>
              </a:rPr>
              <a:t>/15</a:t>
            </a: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898525" y="2996952"/>
            <a:ext cx="7521575" cy="1656184"/>
          </a:xfrm>
        </p:spPr>
        <p:txBody>
          <a:bodyPr/>
          <a:lstStyle/>
          <a:p>
            <a:pPr algn="ctr" eaLnBrk="1" hangingPunct="1"/>
            <a:r>
              <a:rPr lang="cs-CZ" dirty="0" smtClean="0"/>
              <a:t>Děkuji za pozornost</a:t>
            </a:r>
          </a:p>
        </p:txBody>
      </p:sp>
      <p:sp>
        <p:nvSpPr>
          <p:cNvPr id="7" name="Rectangle 6"/>
          <p:cNvSpPr txBox="1">
            <a:spLocks noChangeArrowheads="1"/>
          </p:cNvSpPr>
          <p:nvPr/>
        </p:nvSpPr>
        <p:spPr bwMode="auto">
          <a:xfrm>
            <a:off x="899592" y="4869160"/>
            <a:ext cx="381642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96969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Ing. Ivo Zabloudil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96969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731 980 868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96969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zabloudil@</a:t>
            </a:r>
            <a:r>
              <a:rPr kumimoji="0" lang="cs-CZ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96969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enbra.cz</a:t>
            </a: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rgbClr val="96969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BRA titulka + obsah">
  <a:themeElements>
    <a:clrScheme name="ENBRA titulka + obsa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BRA titulka + obsah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NBRA titulka + obsa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titulka + obsa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titulka + obsa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titulka + obsa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titulka + obsa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titulka + obsa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titulka + obsa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titulka + obsa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titulka + obsa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titulka + obsa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titulka + obsa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titulka + obsa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ENBRA základní šablona">
  <a:themeElements>
    <a:clrScheme name="ENBRA základní šablon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BRA základní šablon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NBRA základní šablon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základní šablon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základní šablon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základní šablon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základní šablon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základní šablon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základní šablon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základní šablon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základní šablon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základní šablon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základní šablon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základní šablon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ENBRA konec prezentace">
  <a:themeElements>
    <a:clrScheme name="ENBRA konec prezenta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BRA konec prezenta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NBRA konec prezenta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konec prezenta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konec prezenta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konec prezenta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konec prezenta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konec prezenta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konec prezenta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konec prezenta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konec prezenta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konec prezenta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konec prezenta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konec prezenta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ENBRA_prezentacePPT_sablona2011</Template>
  <TotalTime>11236</TotalTime>
  <Words>1848</Words>
  <Application>Microsoft Office PowerPoint</Application>
  <PresentationFormat>Předvádění na obrazovce (4:3)</PresentationFormat>
  <Paragraphs>555</Paragraphs>
  <Slides>58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58</vt:i4>
      </vt:variant>
    </vt:vector>
  </HeadingPairs>
  <TitlesOfParts>
    <vt:vector size="61" baseType="lpstr">
      <vt:lpstr>ENBRA titulka + obsah</vt:lpstr>
      <vt:lpstr>ENBRA základní šablona</vt:lpstr>
      <vt:lpstr>ENBRA konec prezentace</vt:lpstr>
      <vt:lpstr>Tepelná čerpadla úvod do  problematiky „čerpání tepla“</vt:lpstr>
      <vt:lpstr>Oběhové x tepelné čerpadlo</vt:lpstr>
      <vt:lpstr>Také máte doma tepelné čerpadlo?</vt:lpstr>
      <vt:lpstr>Jak tato zařízení fungují?</vt:lpstr>
      <vt:lpstr>Zdroje nízkopotenciálního tepla pro tepelné čerpadlo</vt:lpstr>
      <vt:lpstr>Energetická úspornost</vt:lpstr>
      <vt:lpstr>Energetická úspornost</vt:lpstr>
      <vt:lpstr>Co ovlivňuje energetickou úspornost?</vt:lpstr>
      <vt:lpstr>Co ovlivňuje energetickou úspornost?</vt:lpstr>
      <vt:lpstr>Výběr tepelného čerpadla</vt:lpstr>
      <vt:lpstr>Výběr tepelného čerpadla</vt:lpstr>
      <vt:lpstr>Výběr tepelného čerpadla</vt:lpstr>
      <vt:lpstr>Výběr tepelného čerpadla</vt:lpstr>
      <vt:lpstr>Výběr tepelného čerpadla</vt:lpstr>
      <vt:lpstr>Výběr tepelného čerpadla</vt:lpstr>
      <vt:lpstr>ROTEX HPSU Hitemp 11kW</vt:lpstr>
      <vt:lpstr>ROTEX HPSU Hitemp 11kW</vt:lpstr>
      <vt:lpstr>Návrh tepelného čerpadla </vt:lpstr>
      <vt:lpstr>Návrh tepelného čerpadla</vt:lpstr>
      <vt:lpstr>Návrh tepelného čerpadla</vt:lpstr>
      <vt:lpstr>Návrh tepelného čerpadla</vt:lpstr>
      <vt:lpstr>Návrh tepelného čerpadla</vt:lpstr>
      <vt:lpstr>Návrh tepelného čerpadla</vt:lpstr>
      <vt:lpstr>Návrh tepelného čerpadla</vt:lpstr>
      <vt:lpstr>Návrh tepelného čerpadla</vt:lpstr>
      <vt:lpstr>Objednání a dodání tepelného čerpadla </vt:lpstr>
      <vt:lpstr>Objednání tepelného čerpadla</vt:lpstr>
      <vt:lpstr>Dodání tepelného čerpadla</vt:lpstr>
      <vt:lpstr>Instalace tepelného čerpadla </vt:lpstr>
      <vt:lpstr>Instalace tepelného čerpadla</vt:lpstr>
      <vt:lpstr>Instalace tepelného čerpadla</vt:lpstr>
      <vt:lpstr>Instalace tepelného čerpadla</vt:lpstr>
      <vt:lpstr>Instalace tepelného čerpadla</vt:lpstr>
      <vt:lpstr>Instalace tepelného čerpadla</vt:lpstr>
      <vt:lpstr>Instalace tepelného čerpadla</vt:lpstr>
      <vt:lpstr>Instalace tepelného čerpadla</vt:lpstr>
      <vt:lpstr>Instalace tepelného čerpadla</vt:lpstr>
      <vt:lpstr>Instalace tepelného čerpadla</vt:lpstr>
      <vt:lpstr>Uvedení do provozu</vt:lpstr>
      <vt:lpstr>Ovládání tepelného čerpadla</vt:lpstr>
      <vt:lpstr>Ovládání tepelného čerpadla</vt:lpstr>
      <vt:lpstr>Nastavení ekvitermní křivky</vt:lpstr>
      <vt:lpstr>Povinnosti provozovatele, servis a záruka</vt:lpstr>
      <vt:lpstr>Povinnosti provozovatele TČ</vt:lpstr>
      <vt:lpstr>Servis a záruka</vt:lpstr>
      <vt:lpstr>Servis 24/7</vt:lpstr>
      <vt:lpstr>Záruka</vt:lpstr>
      <vt:lpstr>Proč si tedy pořídit tepelné čerpadlo? </vt:lpstr>
      <vt:lpstr>Vynikající úroveň komfortu</vt:lpstr>
      <vt:lpstr>Finančně zajímavá investice</vt:lpstr>
      <vt:lpstr>Finančně zajímavá investice</vt:lpstr>
      <vt:lpstr>Další výhody</vt:lpstr>
      <vt:lpstr>Proč si pořídit tepelné čerpadlo ROTEX? </vt:lpstr>
      <vt:lpstr>Skvělé možnosti systému</vt:lpstr>
      <vt:lpstr>Špičkové provozní vlastnosti</vt:lpstr>
      <vt:lpstr>Bezproblémová a snadná instalace</vt:lpstr>
      <vt:lpstr>Vysoká kvalita, dlouhá záruka</vt:lpstr>
      <vt:lpstr>Děkuji za pozornost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Ivo</dc:creator>
  <cp:lastModifiedBy>Zabloudil Ivo</cp:lastModifiedBy>
  <cp:revision>797</cp:revision>
  <dcterms:created xsi:type="dcterms:W3CDTF">2012-11-10T04:22:17Z</dcterms:created>
  <dcterms:modified xsi:type="dcterms:W3CDTF">2013-02-13T10:27:18Z</dcterms:modified>
</cp:coreProperties>
</file>