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39.xml" ContentType="application/vnd.openxmlformats-officedocument.presentationml.slideLayout+xml"/>
  <Override PartName="/ppt/theme/theme5.xml" ContentType="application/vnd.openxmlformats-officedocument.them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44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40.xml" ContentType="application/vnd.openxmlformats-officedocument.presentationml.slideLayout+xml"/>
  <Default Extension="xlsx" ContentType="application/vnd.openxmlformats-officedocument.spreadsheetml.sheet"/>
  <Override PartName="/ppt/slideMasters/slideMaster4.xml" ContentType="application/vnd.openxmlformats-officedocument.presentationml.slideMaster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heme/theme6.xml" ContentType="application/vnd.openxmlformats-officedocument.theme+xml"/>
  <Override PartName="/ppt/charts/chart1.xml" ContentType="application/vnd.openxmlformats-officedocument.drawingml.char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emf" ContentType="image/x-emf"/>
  <Override PartName="/ppt/slideLayouts/slideLayout34.xml" ContentType="application/vnd.openxmlformats-officedocument.presentationml.slideLayout+xml"/>
  <Override PartName="/ppt/slideLayouts/slideLayout43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0" r:id="rId1"/>
    <p:sldMasterId id="2147483664" r:id="rId2"/>
    <p:sldMasterId id="2147483678" r:id="rId3"/>
    <p:sldMasterId id="2147483690" r:id="rId4"/>
  </p:sldMasterIdLst>
  <p:notesMasterIdLst>
    <p:notesMasterId r:id="rId27"/>
  </p:notesMasterIdLst>
  <p:handoutMasterIdLst>
    <p:handoutMasterId r:id="rId28"/>
  </p:handoutMasterIdLst>
  <p:sldIdLst>
    <p:sldId id="387" r:id="rId5"/>
    <p:sldId id="410" r:id="rId6"/>
    <p:sldId id="444" r:id="rId7"/>
    <p:sldId id="446" r:id="rId8"/>
    <p:sldId id="439" r:id="rId9"/>
    <p:sldId id="435" r:id="rId10"/>
    <p:sldId id="436" r:id="rId11"/>
    <p:sldId id="437" r:id="rId12"/>
    <p:sldId id="441" r:id="rId13"/>
    <p:sldId id="438" r:id="rId14"/>
    <p:sldId id="445" r:id="rId15"/>
    <p:sldId id="440" r:id="rId16"/>
    <p:sldId id="413" r:id="rId17"/>
    <p:sldId id="414" r:id="rId18"/>
    <p:sldId id="415" r:id="rId19"/>
    <p:sldId id="416" r:id="rId20"/>
    <p:sldId id="417" r:id="rId21"/>
    <p:sldId id="418" r:id="rId22"/>
    <p:sldId id="419" r:id="rId23"/>
    <p:sldId id="420" r:id="rId24"/>
    <p:sldId id="421" r:id="rId25"/>
    <p:sldId id="433" r:id="rId26"/>
  </p:sldIdLst>
  <p:sldSz cx="9144000" cy="6858000" type="screen4x3"/>
  <p:notesSz cx="6858000" cy="9144000"/>
  <p:defaultTextStyle>
    <a:defPPr>
      <a:defRPr lang="de-DE"/>
    </a:defPPr>
    <a:lvl1pPr algn="l" rtl="0" fontAlgn="base">
      <a:spcBef>
        <a:spcPct val="50000"/>
      </a:spcBef>
      <a:spcAft>
        <a:spcPct val="0"/>
      </a:spcAft>
      <a:buClr>
        <a:srgbClr val="278EC1"/>
      </a:buClr>
      <a:buFont typeface="Wingdings" pitchFamily="2" charset="2"/>
      <a:defRPr sz="25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50000"/>
      </a:spcBef>
      <a:spcAft>
        <a:spcPct val="0"/>
      </a:spcAft>
      <a:buClr>
        <a:srgbClr val="278EC1"/>
      </a:buClr>
      <a:buFont typeface="Wingdings" pitchFamily="2" charset="2"/>
      <a:defRPr sz="25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50000"/>
      </a:spcBef>
      <a:spcAft>
        <a:spcPct val="0"/>
      </a:spcAft>
      <a:buClr>
        <a:srgbClr val="278EC1"/>
      </a:buClr>
      <a:buFont typeface="Wingdings" pitchFamily="2" charset="2"/>
      <a:defRPr sz="25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50000"/>
      </a:spcBef>
      <a:spcAft>
        <a:spcPct val="0"/>
      </a:spcAft>
      <a:buClr>
        <a:srgbClr val="278EC1"/>
      </a:buClr>
      <a:buFont typeface="Wingdings" pitchFamily="2" charset="2"/>
      <a:defRPr sz="25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50000"/>
      </a:spcBef>
      <a:spcAft>
        <a:spcPct val="0"/>
      </a:spcAft>
      <a:buClr>
        <a:srgbClr val="278EC1"/>
      </a:buClr>
      <a:buFont typeface="Wingdings" pitchFamily="2" charset="2"/>
      <a:defRPr sz="25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5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5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5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500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900"/>
    <a:srgbClr val="FF0000"/>
    <a:srgbClr val="0000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880" autoAdjust="0"/>
    <p:restoredTop sz="94643" autoAdjust="0"/>
  </p:normalViewPr>
  <p:slideViewPr>
    <p:cSldViewPr>
      <p:cViewPr varScale="1">
        <p:scale>
          <a:sx n="66" d="100"/>
          <a:sy n="66" d="100"/>
        </p:scale>
        <p:origin x="-1194" y="-11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3828"/>
    </p:cViewPr>
  </p:sorterViewPr>
  <p:notesViewPr>
    <p:cSldViewPr>
      <p:cViewPr varScale="1">
        <p:scale>
          <a:sx n="54" d="100"/>
          <a:sy n="54" d="100"/>
        </p:scale>
        <p:origin x="-1818" y="-96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List_aplikace_Microsoft_Office_Excel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cs-CZ"/>
  <c:chart>
    <c:autoTitleDeleted val="1"/>
    <c:plotArea>
      <c:layout>
        <c:manualLayout>
          <c:layoutTarget val="inner"/>
          <c:xMode val="edge"/>
          <c:yMode val="edge"/>
          <c:x val="8.5086042065009582E-2"/>
          <c:y val="0.14408233276157809"/>
          <c:w val="0.88432122370936905"/>
          <c:h val="0.77873070325900529"/>
        </c:manualLayout>
      </c:layout>
      <c:areaChart>
        <c:grouping val="standard"/>
        <c:ser>
          <c:idx val="0"/>
          <c:order val="0"/>
          <c:spPr>
            <a:gradFill rotWithShape="0">
              <a:gsLst>
                <a:gs pos="0">
                  <a:srgbClr val="FF0000"/>
                </a:gs>
                <a:gs pos="100000">
                  <a:srgbClr val="FFFF99"/>
                </a:gs>
              </a:gsLst>
              <a:lin ang="5400000" scaled="1"/>
            </a:gradFill>
            <a:ln w="10363">
              <a:solidFill>
                <a:srgbClr val="000000"/>
              </a:solidFill>
              <a:prstDash val="solid"/>
            </a:ln>
          </c:spPr>
          <c:cat>
            <c:strRef>
              <c:f>Sheet1!$A$1:$L$1</c:f>
              <c:strCache>
                <c:ptCount val="12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  <c:pt idx="7">
                  <c:v>AUG</c:v>
                </c:pt>
                <c:pt idx="8">
                  <c:v>SEP</c:v>
                </c:pt>
                <c:pt idx="9">
                  <c:v>OCT</c:v>
                </c:pt>
                <c:pt idx="10">
                  <c:v>NOV</c:v>
                </c:pt>
                <c:pt idx="11">
                  <c:v>DEC</c:v>
                </c:pt>
              </c:strCache>
            </c:strRef>
          </c:cat>
          <c:val>
            <c:numRef>
              <c:f>Sheet1!$A$2:$L$2</c:f>
              <c:numCache>
                <c:formatCode>General</c:formatCode>
                <c:ptCount val="12"/>
                <c:pt idx="0">
                  <c:v>13</c:v>
                </c:pt>
                <c:pt idx="1">
                  <c:v>39</c:v>
                </c:pt>
                <c:pt idx="2">
                  <c:v>61</c:v>
                </c:pt>
                <c:pt idx="3">
                  <c:v>81</c:v>
                </c:pt>
                <c:pt idx="4">
                  <c:v>93</c:v>
                </c:pt>
                <c:pt idx="5">
                  <c:v>99</c:v>
                </c:pt>
                <c:pt idx="6">
                  <c:v>99</c:v>
                </c:pt>
                <c:pt idx="7">
                  <c:v>91</c:v>
                </c:pt>
                <c:pt idx="8">
                  <c:v>84</c:v>
                </c:pt>
                <c:pt idx="9">
                  <c:v>51</c:v>
                </c:pt>
                <c:pt idx="10">
                  <c:v>16</c:v>
                </c:pt>
                <c:pt idx="11">
                  <c:v>6</c:v>
                </c:pt>
              </c:numCache>
            </c:numRef>
          </c:val>
        </c:ser>
        <c:axId val="91993984"/>
        <c:axId val="134504832"/>
      </c:areaChart>
      <c:catAx>
        <c:axId val="91993984"/>
        <c:scaling>
          <c:orientation val="minMax"/>
        </c:scaling>
        <c:axPos val="b"/>
        <c:numFmt formatCode="General" sourceLinked="1"/>
        <c:tickLblPos val="nextTo"/>
        <c:spPr>
          <a:ln w="2591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959" b="1" i="1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134504832"/>
        <c:crosses val="autoZero"/>
        <c:auto val="1"/>
        <c:lblAlgn val="ctr"/>
        <c:lblOffset val="100"/>
        <c:tickLblSkip val="1"/>
        <c:tickMarkSkip val="1"/>
      </c:catAx>
      <c:valAx>
        <c:axId val="134504832"/>
        <c:scaling>
          <c:orientation val="minMax"/>
          <c:max val="100"/>
        </c:scaling>
        <c:axPos val="l"/>
        <c:majorGridlines>
          <c:spPr>
            <a:ln w="2591">
              <a:solidFill>
                <a:srgbClr val="000000"/>
              </a:solidFill>
              <a:prstDash val="solid"/>
            </a:ln>
          </c:spPr>
        </c:majorGridlines>
        <c:title>
          <c:tx>
            <c:rich>
              <a:bodyPr/>
              <a:lstStyle/>
              <a:p>
                <a:pPr>
                  <a:defRPr sz="1122" b="1" i="0" u="none" strike="noStrike" baseline="0">
                    <a:solidFill>
                      <a:srgbClr val="000000"/>
                    </a:solidFill>
                    <a:latin typeface="Arial"/>
                    <a:ea typeface="Arial"/>
                    <a:cs typeface="Arial"/>
                  </a:defRPr>
                </a:pPr>
                <a:r>
                  <a:rPr lang="cs-CZ" dirty="0" smtClean="0"/>
                  <a:t> </a:t>
                </a:r>
                <a:r>
                  <a:rPr lang="cs-CZ" dirty="0"/>
                  <a:t>%</a:t>
                </a:r>
              </a:p>
            </c:rich>
          </c:tx>
          <c:layout>
            <c:manualLayout>
              <c:xMode val="edge"/>
              <c:yMode val="edge"/>
              <c:x val="1.0516252390057363E-2"/>
              <c:y val="0.39451114922813035"/>
            </c:manualLayout>
          </c:layout>
          <c:spPr>
            <a:noFill/>
            <a:ln w="20726">
              <a:noFill/>
            </a:ln>
          </c:spPr>
        </c:title>
        <c:numFmt formatCode="General" sourceLinked="1"/>
        <c:tickLblPos val="nextTo"/>
        <c:spPr>
          <a:ln w="2591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959" b="1" i="1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91993984"/>
        <c:crosses val="autoZero"/>
        <c:crossBetween val="midCat"/>
      </c:valAx>
      <c:spPr>
        <a:gradFill rotWithShape="0">
          <a:gsLst>
            <a:gs pos="0">
              <a:srgbClr val="FFFFFF"/>
            </a:gs>
            <a:gs pos="100000">
              <a:srgbClr val="C0C0C0"/>
            </a:gs>
          </a:gsLst>
          <a:lin ang="5400000" scaled="1"/>
        </a:gradFill>
        <a:ln w="10363">
          <a:solidFill>
            <a:srgbClr val="808080"/>
          </a:solidFill>
          <a:prstDash val="solid"/>
        </a:ln>
      </c:spPr>
    </c:plotArea>
    <c:plotVisOnly val="1"/>
    <c:dispBlanksAs val="zero"/>
  </c:chart>
  <c:spPr>
    <a:noFill/>
    <a:ln>
      <a:noFill/>
    </a:ln>
  </c:spPr>
  <c:txPr>
    <a:bodyPr/>
    <a:lstStyle/>
    <a:p>
      <a:pPr>
        <a:defRPr sz="816" b="0" i="0" u="none" strike="noStrike" baseline="0">
          <a:solidFill>
            <a:srgbClr val="000000"/>
          </a:solidFill>
          <a:latin typeface="Arial"/>
          <a:ea typeface="Arial"/>
          <a:cs typeface="Arial"/>
        </a:defRPr>
      </a:pPr>
      <a:endParaRPr lang="cs-CZ"/>
    </a:p>
  </c:txPr>
  <c:externalData r:id="rId1"/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0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ClrTx/>
              <a:buFontTx/>
              <a:buNone/>
              <a:defRPr sz="1200" smtClean="0">
                <a:latin typeface="Times New Roman" pitchFamily="18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26009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 smtClean="0">
                <a:latin typeface="Times New Roman" pitchFamily="18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26010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ClrTx/>
              <a:buFontTx/>
              <a:buNone/>
              <a:defRPr sz="1200" smtClean="0">
                <a:latin typeface="Times New Roman" pitchFamily="18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26010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 smtClean="0">
                <a:latin typeface="Times New Roman" pitchFamily="18" charset="0"/>
              </a:defRPr>
            </a:lvl1pPr>
          </a:lstStyle>
          <a:p>
            <a:pPr>
              <a:defRPr/>
            </a:pPr>
            <a:fld id="{B602771D-EDD5-4DDB-BA91-F50BBEAEDFAB}" type="slidenum">
              <a:rPr lang="de-DE"/>
              <a:pPr>
                <a:defRPr/>
              </a:pPr>
              <a:t>‹#›</a:t>
            </a:fld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ClrTx/>
              <a:buFontTx/>
              <a:buNone/>
              <a:defRPr sz="1200" smtClean="0">
                <a:latin typeface="Times New Roman" pitchFamily="18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 smtClean="0">
                <a:latin typeface="Times New Roman" pitchFamily="18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3994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noProof="0" smtClean="0"/>
              <a:t>Klicken Sie, um die Formate des Vorlagentextes zu bearbeiten</a:t>
            </a:r>
          </a:p>
          <a:p>
            <a:pPr lvl="1"/>
            <a:r>
              <a:rPr lang="de-DE" noProof="0" smtClean="0"/>
              <a:t>Zweite Ebene</a:t>
            </a:r>
          </a:p>
          <a:p>
            <a:pPr lvl="2"/>
            <a:r>
              <a:rPr lang="de-DE" noProof="0" smtClean="0"/>
              <a:t>Dritte Ebene</a:t>
            </a:r>
          </a:p>
          <a:p>
            <a:pPr lvl="3"/>
            <a:r>
              <a:rPr lang="de-DE" noProof="0" smtClean="0"/>
              <a:t>Vierte Ebene</a:t>
            </a:r>
          </a:p>
          <a:p>
            <a:pPr lvl="4"/>
            <a:r>
              <a:rPr lang="de-DE" noProof="0" smtClean="0"/>
              <a:t>Fünfte Ebene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ClrTx/>
              <a:buFontTx/>
              <a:buNone/>
              <a:defRPr sz="1200" smtClean="0">
                <a:latin typeface="Times New Roman" pitchFamily="18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 smtClean="0">
                <a:latin typeface="Times New Roman" pitchFamily="18" charset="0"/>
              </a:defRPr>
            </a:lvl1pPr>
          </a:lstStyle>
          <a:p>
            <a:pPr>
              <a:defRPr/>
            </a:pPr>
            <a:fld id="{4BAFAF64-5818-493A-8F97-F56B8E6E79AD}" type="slidenum">
              <a:rPr lang="de-DE"/>
              <a:pPr>
                <a:defRPr/>
              </a:pPr>
              <a:t>‹#›</a:t>
            </a:fld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Daikin-Mai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968375"/>
            <a:ext cx="9144000" cy="427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3" descr="ROTEX_Heating_Systems_RGB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88125" y="0"/>
            <a:ext cx="2555875" cy="1181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6" name="Group 6"/>
          <p:cNvGrpSpPr>
            <a:grpSpLocks/>
          </p:cNvGrpSpPr>
          <p:nvPr/>
        </p:nvGrpSpPr>
        <p:grpSpPr bwMode="auto">
          <a:xfrm>
            <a:off x="177800" y="119063"/>
            <a:ext cx="3127375" cy="641350"/>
            <a:chOff x="2499" y="2081"/>
            <a:chExt cx="760" cy="156"/>
          </a:xfrm>
        </p:grpSpPr>
        <p:sp>
          <p:nvSpPr>
            <p:cNvPr id="7" name="Freeform 7"/>
            <p:cNvSpPr>
              <a:spLocks/>
            </p:cNvSpPr>
            <p:nvPr userDrawn="1"/>
          </p:nvSpPr>
          <p:spPr bwMode="auto">
            <a:xfrm>
              <a:off x="2499" y="2081"/>
              <a:ext cx="172" cy="15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92" y="0"/>
                </a:cxn>
                <a:cxn ang="0">
                  <a:pos x="172" y="0"/>
                </a:cxn>
                <a:cxn ang="0">
                  <a:pos x="0" y="156"/>
                </a:cxn>
                <a:cxn ang="0">
                  <a:pos x="0" y="0"/>
                </a:cxn>
              </a:cxnLst>
              <a:rect l="0" t="0" r="r" b="b"/>
              <a:pathLst>
                <a:path w="172" h="156">
                  <a:moveTo>
                    <a:pt x="0" y="0"/>
                  </a:moveTo>
                  <a:lnTo>
                    <a:pt x="92" y="0"/>
                  </a:lnTo>
                  <a:lnTo>
                    <a:pt x="172" y="0"/>
                  </a:lnTo>
                  <a:lnTo>
                    <a:pt x="0" y="15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5EC5ED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8" name="Freeform 8"/>
            <p:cNvSpPr>
              <a:spLocks/>
            </p:cNvSpPr>
            <p:nvPr userDrawn="1"/>
          </p:nvSpPr>
          <p:spPr bwMode="auto">
            <a:xfrm>
              <a:off x="2499" y="2081"/>
              <a:ext cx="86" cy="77"/>
            </a:xfrm>
            <a:custGeom>
              <a:avLst/>
              <a:gdLst/>
              <a:ahLst/>
              <a:cxnLst>
                <a:cxn ang="0">
                  <a:pos x="86" y="0"/>
                </a:cxn>
                <a:cxn ang="0">
                  <a:pos x="0" y="0"/>
                </a:cxn>
                <a:cxn ang="0">
                  <a:pos x="0" y="77"/>
                </a:cxn>
                <a:cxn ang="0">
                  <a:pos x="86" y="0"/>
                </a:cxn>
              </a:cxnLst>
              <a:rect l="0" t="0" r="r" b="b"/>
              <a:pathLst>
                <a:path w="86" h="77">
                  <a:moveTo>
                    <a:pt x="86" y="0"/>
                  </a:moveTo>
                  <a:lnTo>
                    <a:pt x="0" y="0"/>
                  </a:lnTo>
                  <a:lnTo>
                    <a:pt x="0" y="77"/>
                  </a:lnTo>
                  <a:lnTo>
                    <a:pt x="86" y="0"/>
                  </a:lnTo>
                  <a:close/>
                </a:path>
              </a:pathLst>
            </a:custGeom>
            <a:solidFill>
              <a:srgbClr val="1A171B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9" name="Freeform 9"/>
            <p:cNvSpPr>
              <a:spLocks/>
            </p:cNvSpPr>
            <p:nvPr userDrawn="1"/>
          </p:nvSpPr>
          <p:spPr bwMode="auto">
            <a:xfrm>
              <a:off x="3073" y="2115"/>
              <a:ext cx="64" cy="88"/>
            </a:xfrm>
            <a:custGeom>
              <a:avLst/>
              <a:gdLst/>
              <a:ahLst/>
              <a:cxnLst>
                <a:cxn ang="0">
                  <a:pos x="22" y="0"/>
                </a:cxn>
                <a:cxn ang="0">
                  <a:pos x="64" y="0"/>
                </a:cxn>
                <a:cxn ang="0">
                  <a:pos x="40" y="88"/>
                </a:cxn>
                <a:cxn ang="0">
                  <a:pos x="0" y="88"/>
                </a:cxn>
                <a:cxn ang="0">
                  <a:pos x="22" y="0"/>
                </a:cxn>
              </a:cxnLst>
              <a:rect l="0" t="0" r="r" b="b"/>
              <a:pathLst>
                <a:path w="64" h="88">
                  <a:moveTo>
                    <a:pt x="22" y="0"/>
                  </a:moveTo>
                  <a:lnTo>
                    <a:pt x="64" y="0"/>
                  </a:lnTo>
                  <a:lnTo>
                    <a:pt x="40" y="88"/>
                  </a:lnTo>
                  <a:lnTo>
                    <a:pt x="0" y="88"/>
                  </a:lnTo>
                  <a:lnTo>
                    <a:pt x="22" y="0"/>
                  </a:lnTo>
                  <a:close/>
                </a:path>
              </a:pathLst>
            </a:custGeom>
            <a:solidFill>
              <a:srgbClr val="0095D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0" name="Freeform 10"/>
            <p:cNvSpPr>
              <a:spLocks/>
            </p:cNvSpPr>
            <p:nvPr userDrawn="1"/>
          </p:nvSpPr>
          <p:spPr bwMode="auto">
            <a:xfrm>
              <a:off x="2954" y="2115"/>
              <a:ext cx="125" cy="88"/>
            </a:xfrm>
            <a:custGeom>
              <a:avLst/>
              <a:gdLst/>
              <a:ahLst/>
              <a:cxnLst>
                <a:cxn ang="0">
                  <a:pos x="0" y="88"/>
                </a:cxn>
                <a:cxn ang="0">
                  <a:pos x="36" y="88"/>
                </a:cxn>
                <a:cxn ang="0">
                  <a:pos x="42" y="61"/>
                </a:cxn>
                <a:cxn ang="0">
                  <a:pos x="62" y="88"/>
                </a:cxn>
                <a:cxn ang="0">
                  <a:pos x="108" y="88"/>
                </a:cxn>
                <a:cxn ang="0">
                  <a:pos x="76" y="43"/>
                </a:cxn>
                <a:cxn ang="0">
                  <a:pos x="125" y="0"/>
                </a:cxn>
                <a:cxn ang="0">
                  <a:pos x="84" y="0"/>
                </a:cxn>
                <a:cxn ang="0">
                  <a:pos x="52" y="27"/>
                </a:cxn>
                <a:cxn ang="0">
                  <a:pos x="58" y="0"/>
                </a:cxn>
                <a:cxn ang="0">
                  <a:pos x="20" y="0"/>
                </a:cxn>
                <a:cxn ang="0">
                  <a:pos x="0" y="88"/>
                </a:cxn>
              </a:cxnLst>
              <a:rect l="0" t="0" r="r" b="b"/>
              <a:pathLst>
                <a:path w="125" h="88">
                  <a:moveTo>
                    <a:pt x="0" y="88"/>
                  </a:moveTo>
                  <a:lnTo>
                    <a:pt x="36" y="88"/>
                  </a:lnTo>
                  <a:lnTo>
                    <a:pt x="42" y="61"/>
                  </a:lnTo>
                  <a:lnTo>
                    <a:pt x="62" y="88"/>
                  </a:lnTo>
                  <a:lnTo>
                    <a:pt x="108" y="88"/>
                  </a:lnTo>
                  <a:lnTo>
                    <a:pt x="76" y="43"/>
                  </a:lnTo>
                  <a:lnTo>
                    <a:pt x="125" y="0"/>
                  </a:lnTo>
                  <a:lnTo>
                    <a:pt x="84" y="0"/>
                  </a:lnTo>
                  <a:lnTo>
                    <a:pt x="52" y="27"/>
                  </a:lnTo>
                  <a:lnTo>
                    <a:pt x="58" y="0"/>
                  </a:lnTo>
                  <a:lnTo>
                    <a:pt x="20" y="0"/>
                  </a:lnTo>
                  <a:lnTo>
                    <a:pt x="0" y="88"/>
                  </a:lnTo>
                  <a:close/>
                </a:path>
              </a:pathLst>
            </a:custGeom>
            <a:solidFill>
              <a:srgbClr val="0095D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" name="Freeform 11"/>
            <p:cNvSpPr>
              <a:spLocks/>
            </p:cNvSpPr>
            <p:nvPr userDrawn="1"/>
          </p:nvSpPr>
          <p:spPr bwMode="auto">
            <a:xfrm>
              <a:off x="2890" y="2115"/>
              <a:ext cx="64" cy="88"/>
            </a:xfrm>
            <a:custGeom>
              <a:avLst/>
              <a:gdLst/>
              <a:ahLst/>
              <a:cxnLst>
                <a:cxn ang="0">
                  <a:pos x="0" y="88"/>
                </a:cxn>
                <a:cxn ang="0">
                  <a:pos x="22" y="0"/>
                </a:cxn>
                <a:cxn ang="0">
                  <a:pos x="64" y="0"/>
                </a:cxn>
                <a:cxn ang="0">
                  <a:pos x="40" y="88"/>
                </a:cxn>
                <a:cxn ang="0">
                  <a:pos x="0" y="88"/>
                </a:cxn>
              </a:cxnLst>
              <a:rect l="0" t="0" r="r" b="b"/>
              <a:pathLst>
                <a:path w="64" h="88">
                  <a:moveTo>
                    <a:pt x="0" y="88"/>
                  </a:moveTo>
                  <a:lnTo>
                    <a:pt x="22" y="0"/>
                  </a:lnTo>
                  <a:lnTo>
                    <a:pt x="64" y="0"/>
                  </a:lnTo>
                  <a:lnTo>
                    <a:pt x="40" y="88"/>
                  </a:lnTo>
                  <a:lnTo>
                    <a:pt x="0" y="88"/>
                  </a:lnTo>
                  <a:close/>
                </a:path>
              </a:pathLst>
            </a:custGeom>
            <a:solidFill>
              <a:srgbClr val="0095D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2" name="Freeform 12"/>
            <p:cNvSpPr>
              <a:spLocks/>
            </p:cNvSpPr>
            <p:nvPr userDrawn="1"/>
          </p:nvSpPr>
          <p:spPr bwMode="auto">
            <a:xfrm>
              <a:off x="3133" y="2115"/>
              <a:ext cx="126" cy="88"/>
            </a:xfrm>
            <a:custGeom>
              <a:avLst/>
              <a:gdLst/>
              <a:ahLst/>
              <a:cxnLst>
                <a:cxn ang="0">
                  <a:pos x="0" y="88"/>
                </a:cxn>
                <a:cxn ang="0">
                  <a:pos x="28" y="88"/>
                </a:cxn>
                <a:cxn ang="0">
                  <a:pos x="42" y="37"/>
                </a:cxn>
                <a:cxn ang="0">
                  <a:pos x="58" y="88"/>
                </a:cxn>
                <a:cxn ang="0">
                  <a:pos x="102" y="88"/>
                </a:cxn>
                <a:cxn ang="0">
                  <a:pos x="126" y="0"/>
                </a:cxn>
                <a:cxn ang="0">
                  <a:pos x="96" y="0"/>
                </a:cxn>
                <a:cxn ang="0">
                  <a:pos x="82" y="49"/>
                </a:cxn>
                <a:cxn ang="0">
                  <a:pos x="66" y="0"/>
                </a:cxn>
                <a:cxn ang="0">
                  <a:pos x="22" y="0"/>
                </a:cxn>
                <a:cxn ang="0">
                  <a:pos x="0" y="88"/>
                </a:cxn>
              </a:cxnLst>
              <a:rect l="0" t="0" r="r" b="b"/>
              <a:pathLst>
                <a:path w="126" h="88">
                  <a:moveTo>
                    <a:pt x="0" y="88"/>
                  </a:moveTo>
                  <a:lnTo>
                    <a:pt x="28" y="88"/>
                  </a:lnTo>
                  <a:lnTo>
                    <a:pt x="42" y="37"/>
                  </a:lnTo>
                  <a:lnTo>
                    <a:pt x="58" y="88"/>
                  </a:lnTo>
                  <a:lnTo>
                    <a:pt x="102" y="88"/>
                  </a:lnTo>
                  <a:lnTo>
                    <a:pt x="126" y="0"/>
                  </a:lnTo>
                  <a:lnTo>
                    <a:pt x="96" y="0"/>
                  </a:lnTo>
                  <a:lnTo>
                    <a:pt x="82" y="49"/>
                  </a:lnTo>
                  <a:lnTo>
                    <a:pt x="66" y="0"/>
                  </a:lnTo>
                  <a:lnTo>
                    <a:pt x="22" y="0"/>
                  </a:lnTo>
                  <a:lnTo>
                    <a:pt x="0" y="88"/>
                  </a:lnTo>
                  <a:close/>
                </a:path>
              </a:pathLst>
            </a:custGeom>
            <a:solidFill>
              <a:srgbClr val="0095D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3" name="Freeform 13"/>
            <p:cNvSpPr>
              <a:spLocks/>
            </p:cNvSpPr>
            <p:nvPr userDrawn="1"/>
          </p:nvSpPr>
          <p:spPr bwMode="auto">
            <a:xfrm>
              <a:off x="2649" y="2115"/>
              <a:ext cx="119" cy="88"/>
            </a:xfrm>
            <a:custGeom>
              <a:avLst/>
              <a:gdLst/>
              <a:ahLst/>
              <a:cxnLst>
                <a:cxn ang="0">
                  <a:pos x="0" y="88"/>
                </a:cxn>
                <a:cxn ang="0">
                  <a:pos x="22" y="0"/>
                </a:cxn>
                <a:cxn ang="0">
                  <a:pos x="81" y="0"/>
                </a:cxn>
                <a:cxn ang="0">
                  <a:pos x="89" y="0"/>
                </a:cxn>
                <a:cxn ang="0">
                  <a:pos x="95" y="2"/>
                </a:cxn>
                <a:cxn ang="0">
                  <a:pos x="103" y="6"/>
                </a:cxn>
                <a:cxn ang="0">
                  <a:pos x="109" y="11"/>
                </a:cxn>
                <a:cxn ang="0">
                  <a:pos x="115" y="19"/>
                </a:cxn>
                <a:cxn ang="0">
                  <a:pos x="119" y="31"/>
                </a:cxn>
                <a:cxn ang="0">
                  <a:pos x="119" y="45"/>
                </a:cxn>
                <a:cxn ang="0">
                  <a:pos x="119" y="51"/>
                </a:cxn>
                <a:cxn ang="0">
                  <a:pos x="117" y="57"/>
                </a:cxn>
                <a:cxn ang="0">
                  <a:pos x="113" y="65"/>
                </a:cxn>
                <a:cxn ang="0">
                  <a:pos x="107" y="73"/>
                </a:cxn>
                <a:cxn ang="0">
                  <a:pos x="99" y="79"/>
                </a:cxn>
                <a:cxn ang="0">
                  <a:pos x="87" y="85"/>
                </a:cxn>
                <a:cxn ang="0">
                  <a:pos x="73" y="88"/>
                </a:cxn>
                <a:cxn ang="0">
                  <a:pos x="0" y="88"/>
                </a:cxn>
                <a:cxn ang="0">
                  <a:pos x="59" y="69"/>
                </a:cxn>
                <a:cxn ang="0">
                  <a:pos x="63" y="67"/>
                </a:cxn>
                <a:cxn ang="0">
                  <a:pos x="69" y="65"/>
                </a:cxn>
                <a:cxn ang="0">
                  <a:pos x="77" y="59"/>
                </a:cxn>
                <a:cxn ang="0">
                  <a:pos x="79" y="53"/>
                </a:cxn>
                <a:cxn ang="0">
                  <a:pos x="83" y="47"/>
                </a:cxn>
                <a:cxn ang="0">
                  <a:pos x="83" y="37"/>
                </a:cxn>
                <a:cxn ang="0">
                  <a:pos x="81" y="31"/>
                </a:cxn>
                <a:cxn ang="0">
                  <a:pos x="79" y="25"/>
                </a:cxn>
                <a:cxn ang="0">
                  <a:pos x="77" y="23"/>
                </a:cxn>
                <a:cxn ang="0">
                  <a:pos x="69" y="21"/>
                </a:cxn>
                <a:cxn ang="0">
                  <a:pos x="53" y="21"/>
                </a:cxn>
                <a:cxn ang="0">
                  <a:pos x="43" y="69"/>
                </a:cxn>
                <a:cxn ang="0">
                  <a:pos x="59" y="69"/>
                </a:cxn>
                <a:cxn ang="0">
                  <a:pos x="0" y="88"/>
                </a:cxn>
              </a:cxnLst>
              <a:rect l="0" t="0" r="r" b="b"/>
              <a:pathLst>
                <a:path w="119" h="88">
                  <a:moveTo>
                    <a:pt x="0" y="88"/>
                  </a:moveTo>
                  <a:lnTo>
                    <a:pt x="22" y="0"/>
                  </a:lnTo>
                  <a:lnTo>
                    <a:pt x="81" y="0"/>
                  </a:lnTo>
                  <a:lnTo>
                    <a:pt x="89" y="0"/>
                  </a:lnTo>
                  <a:lnTo>
                    <a:pt x="95" y="2"/>
                  </a:lnTo>
                  <a:lnTo>
                    <a:pt x="103" y="6"/>
                  </a:lnTo>
                  <a:lnTo>
                    <a:pt x="109" y="11"/>
                  </a:lnTo>
                  <a:lnTo>
                    <a:pt x="115" y="19"/>
                  </a:lnTo>
                  <a:lnTo>
                    <a:pt x="119" y="31"/>
                  </a:lnTo>
                  <a:lnTo>
                    <a:pt x="119" y="45"/>
                  </a:lnTo>
                  <a:lnTo>
                    <a:pt x="119" y="51"/>
                  </a:lnTo>
                  <a:lnTo>
                    <a:pt x="117" y="57"/>
                  </a:lnTo>
                  <a:lnTo>
                    <a:pt x="113" y="65"/>
                  </a:lnTo>
                  <a:lnTo>
                    <a:pt x="107" y="73"/>
                  </a:lnTo>
                  <a:lnTo>
                    <a:pt x="99" y="79"/>
                  </a:lnTo>
                  <a:lnTo>
                    <a:pt x="87" y="85"/>
                  </a:lnTo>
                  <a:lnTo>
                    <a:pt x="73" y="88"/>
                  </a:lnTo>
                  <a:lnTo>
                    <a:pt x="0" y="88"/>
                  </a:lnTo>
                  <a:lnTo>
                    <a:pt x="59" y="69"/>
                  </a:lnTo>
                  <a:lnTo>
                    <a:pt x="63" y="67"/>
                  </a:lnTo>
                  <a:lnTo>
                    <a:pt x="69" y="65"/>
                  </a:lnTo>
                  <a:lnTo>
                    <a:pt x="77" y="59"/>
                  </a:lnTo>
                  <a:lnTo>
                    <a:pt x="79" y="53"/>
                  </a:lnTo>
                  <a:lnTo>
                    <a:pt x="83" y="47"/>
                  </a:lnTo>
                  <a:lnTo>
                    <a:pt x="83" y="37"/>
                  </a:lnTo>
                  <a:lnTo>
                    <a:pt x="81" y="31"/>
                  </a:lnTo>
                  <a:lnTo>
                    <a:pt x="79" y="25"/>
                  </a:lnTo>
                  <a:lnTo>
                    <a:pt x="77" y="23"/>
                  </a:lnTo>
                  <a:lnTo>
                    <a:pt x="69" y="21"/>
                  </a:lnTo>
                  <a:lnTo>
                    <a:pt x="53" y="21"/>
                  </a:lnTo>
                  <a:lnTo>
                    <a:pt x="43" y="69"/>
                  </a:lnTo>
                  <a:lnTo>
                    <a:pt x="59" y="69"/>
                  </a:lnTo>
                  <a:lnTo>
                    <a:pt x="0" y="88"/>
                  </a:lnTo>
                  <a:close/>
                </a:path>
              </a:pathLst>
            </a:custGeom>
            <a:solidFill>
              <a:srgbClr val="0095D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4" name="Freeform 14"/>
            <p:cNvSpPr>
              <a:spLocks/>
            </p:cNvSpPr>
            <p:nvPr userDrawn="1"/>
          </p:nvSpPr>
          <p:spPr bwMode="auto">
            <a:xfrm>
              <a:off x="2764" y="2115"/>
              <a:ext cx="114" cy="88"/>
            </a:xfrm>
            <a:custGeom>
              <a:avLst/>
              <a:gdLst/>
              <a:ahLst/>
              <a:cxnLst>
                <a:cxn ang="0">
                  <a:pos x="38" y="73"/>
                </a:cxn>
                <a:cxn ang="0">
                  <a:pos x="28" y="88"/>
                </a:cxn>
                <a:cxn ang="0">
                  <a:pos x="0" y="88"/>
                </a:cxn>
                <a:cxn ang="0">
                  <a:pos x="52" y="0"/>
                </a:cxn>
                <a:cxn ang="0">
                  <a:pos x="98" y="0"/>
                </a:cxn>
                <a:cxn ang="0">
                  <a:pos x="114" y="88"/>
                </a:cxn>
                <a:cxn ang="0">
                  <a:pos x="74" y="88"/>
                </a:cxn>
                <a:cxn ang="0">
                  <a:pos x="70" y="73"/>
                </a:cxn>
                <a:cxn ang="0">
                  <a:pos x="38" y="73"/>
                </a:cxn>
                <a:cxn ang="0">
                  <a:pos x="66" y="51"/>
                </a:cxn>
                <a:cxn ang="0">
                  <a:pos x="62" y="29"/>
                </a:cxn>
                <a:cxn ang="0">
                  <a:pos x="50" y="51"/>
                </a:cxn>
                <a:cxn ang="0">
                  <a:pos x="66" y="51"/>
                </a:cxn>
                <a:cxn ang="0">
                  <a:pos x="38" y="73"/>
                </a:cxn>
              </a:cxnLst>
              <a:rect l="0" t="0" r="r" b="b"/>
              <a:pathLst>
                <a:path w="114" h="88">
                  <a:moveTo>
                    <a:pt x="38" y="73"/>
                  </a:moveTo>
                  <a:lnTo>
                    <a:pt x="28" y="88"/>
                  </a:lnTo>
                  <a:lnTo>
                    <a:pt x="0" y="88"/>
                  </a:lnTo>
                  <a:lnTo>
                    <a:pt x="52" y="0"/>
                  </a:lnTo>
                  <a:lnTo>
                    <a:pt x="98" y="0"/>
                  </a:lnTo>
                  <a:lnTo>
                    <a:pt x="114" y="88"/>
                  </a:lnTo>
                  <a:lnTo>
                    <a:pt x="74" y="88"/>
                  </a:lnTo>
                  <a:lnTo>
                    <a:pt x="70" y="73"/>
                  </a:lnTo>
                  <a:lnTo>
                    <a:pt x="38" y="73"/>
                  </a:lnTo>
                  <a:lnTo>
                    <a:pt x="66" y="51"/>
                  </a:lnTo>
                  <a:lnTo>
                    <a:pt x="62" y="29"/>
                  </a:lnTo>
                  <a:lnTo>
                    <a:pt x="50" y="51"/>
                  </a:lnTo>
                  <a:lnTo>
                    <a:pt x="66" y="51"/>
                  </a:lnTo>
                  <a:lnTo>
                    <a:pt x="38" y="73"/>
                  </a:lnTo>
                  <a:close/>
                </a:path>
              </a:pathLst>
            </a:custGeom>
            <a:solidFill>
              <a:srgbClr val="0095D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</p:grpSp>
      <p:sp>
        <p:nvSpPr>
          <p:cNvPr id="15" name="Rectangle 15"/>
          <p:cNvSpPr>
            <a:spLocks noChangeArrowheads="1"/>
          </p:cNvSpPr>
          <p:nvPr/>
        </p:nvSpPr>
        <p:spPr bwMode="auto">
          <a:xfrm>
            <a:off x="6019800" y="1125538"/>
            <a:ext cx="31242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5770" tIns="47886" rIns="95770" bIns="47886"/>
          <a:lstStyle/>
          <a:p>
            <a:pPr algn="r" defTabSz="957263" eaLnBrk="0" hangingPunct="0">
              <a:spcBef>
                <a:spcPct val="0"/>
              </a:spcBef>
              <a:buClrTx/>
              <a:buFontTx/>
              <a:buNone/>
              <a:defRPr/>
            </a:pPr>
            <a:r>
              <a:rPr lang="nl-BE" sz="1600">
                <a:solidFill>
                  <a:srgbClr val="E46B09"/>
                </a:solidFill>
              </a:rPr>
              <a:t> </a:t>
            </a:r>
          </a:p>
          <a:p>
            <a:pPr algn="r" defTabSz="957263" eaLnBrk="0" hangingPunct="0">
              <a:spcBef>
                <a:spcPct val="0"/>
              </a:spcBef>
              <a:buClrTx/>
              <a:buFontTx/>
              <a:buNone/>
              <a:defRPr/>
            </a:pPr>
            <a:endParaRPr lang="en-GB" sz="1600">
              <a:solidFill>
                <a:srgbClr val="E46B09"/>
              </a:solidFill>
            </a:endParaRPr>
          </a:p>
        </p:txBody>
      </p:sp>
      <p:sp>
        <p:nvSpPr>
          <p:cNvPr id="334852" name="Rectangle 4"/>
          <p:cNvSpPr>
            <a:spLocks noGrp="1" noChangeArrowheads="1"/>
          </p:cNvSpPr>
          <p:nvPr>
            <p:ph type="ctrTitle"/>
          </p:nvPr>
        </p:nvSpPr>
        <p:spPr>
          <a:xfrm>
            <a:off x="685800" y="4857750"/>
            <a:ext cx="7772400" cy="1009650"/>
          </a:xfrm>
        </p:spPr>
        <p:txBody>
          <a:bodyPr/>
          <a:lstStyle>
            <a:lvl1pPr>
              <a:defRPr sz="2600"/>
            </a:lvl1pPr>
          </a:lstStyle>
          <a:p>
            <a:r>
              <a:rPr lang="en-US" altLang="ja-JP"/>
              <a:t>Click to edit Master title style</a:t>
            </a:r>
          </a:p>
        </p:txBody>
      </p:sp>
      <p:sp>
        <p:nvSpPr>
          <p:cNvPr id="334853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5867400"/>
            <a:ext cx="6400800" cy="755650"/>
          </a:xfrm>
        </p:spPr>
        <p:txBody>
          <a:bodyPr/>
          <a:lstStyle>
            <a:lvl1pPr marL="0" indent="0">
              <a:buFontTx/>
              <a:buNone/>
              <a:defRPr sz="2100">
                <a:solidFill>
                  <a:schemeClr val="bg2"/>
                </a:solidFill>
              </a:defRPr>
            </a:lvl1pPr>
          </a:lstStyle>
          <a:p>
            <a:r>
              <a:rPr lang="fr-FR"/>
              <a:t>Click to edit Master subtitle style</a:t>
            </a:r>
            <a:endParaRPr lang="en-US" altLang="ja-JP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395288" y="1557338"/>
            <a:ext cx="4038600" cy="45259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86288" y="1557338"/>
            <a:ext cx="4038600" cy="45259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15113" y="765175"/>
            <a:ext cx="2071687" cy="53181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95288" y="765175"/>
            <a:ext cx="6067425" cy="53181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Nadpis, obsah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65175"/>
            <a:ext cx="8229600" cy="652463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395288" y="1557338"/>
            <a:ext cx="4038600" cy="4525962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86288" y="1557338"/>
            <a:ext cx="4038600" cy="4525962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Nadpis, text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65175"/>
            <a:ext cx="8229600" cy="652463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395288" y="1557338"/>
            <a:ext cx="4038600" cy="4525962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86288" y="1557338"/>
            <a:ext cx="4038600" cy="4525962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140825" cy="2571750"/>
          </a:xfrm>
          <a:prstGeom prst="rect">
            <a:avLst/>
          </a:prstGeom>
          <a:gradFill rotWithShape="1">
            <a:gsLst>
              <a:gs pos="0">
                <a:srgbClr val="CDCDCD"/>
              </a:gs>
              <a:gs pos="100000">
                <a:srgbClr val="EBEBEB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cs-CZ"/>
          </a:p>
        </p:txBody>
      </p:sp>
      <p:pic>
        <p:nvPicPr>
          <p:cNvPr id="5" name="Picture 8" descr="ENBRA_logo_pos_RGB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75" y="304800"/>
            <a:ext cx="5399088" cy="2265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Line 9"/>
          <p:cNvSpPr>
            <a:spLocks noChangeShapeType="1"/>
          </p:cNvSpPr>
          <p:nvPr/>
        </p:nvSpPr>
        <p:spPr bwMode="auto">
          <a:xfrm>
            <a:off x="0" y="2625725"/>
            <a:ext cx="9140825" cy="0"/>
          </a:xfrm>
          <a:prstGeom prst="line">
            <a:avLst/>
          </a:prstGeom>
          <a:noFill/>
          <a:ln w="38100">
            <a:solidFill>
              <a:srgbClr val="F00000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Text Box 11"/>
          <p:cNvSpPr txBox="1">
            <a:spLocks noChangeArrowheads="1"/>
          </p:cNvSpPr>
          <p:nvPr/>
        </p:nvSpPr>
        <p:spPr bwMode="auto">
          <a:xfrm>
            <a:off x="898525" y="6405563"/>
            <a:ext cx="3273425" cy="363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 anchor="b"/>
          <a:lstStyle/>
          <a:p>
            <a:pPr>
              <a:defRPr/>
            </a:pPr>
            <a:r>
              <a:rPr lang="cs-CZ" sz="2800" b="1">
                <a:solidFill>
                  <a:srgbClr val="F00000"/>
                </a:solidFill>
              </a:rPr>
              <a:t>www.enbra.cz</a:t>
            </a:r>
          </a:p>
        </p:txBody>
      </p:sp>
      <p:sp>
        <p:nvSpPr>
          <p:cNvPr id="112643" name="Rectangle 3"/>
          <p:cNvSpPr>
            <a:spLocks noGrp="1" noChangeArrowheads="1"/>
          </p:cNvSpPr>
          <p:nvPr>
            <p:ph type="ctrTitle"/>
          </p:nvPr>
        </p:nvSpPr>
        <p:spPr>
          <a:xfrm>
            <a:off x="898525" y="2625725"/>
            <a:ext cx="7521575" cy="1800225"/>
          </a:xfrm>
        </p:spPr>
        <p:txBody>
          <a:bodyPr tIns="540000" bIns="0" anchor="t"/>
          <a:lstStyle>
            <a:lvl1pPr>
              <a:defRPr sz="5200" b="1">
                <a:solidFill>
                  <a:srgbClr val="F00000"/>
                </a:solidFill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112652" name="Rectangle 12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896938" y="5846763"/>
            <a:ext cx="7524750" cy="360362"/>
          </a:xfrm>
        </p:spPr>
        <p:txBody>
          <a:bodyPr/>
          <a:lstStyle>
            <a:lvl1pPr marL="0" indent="0">
              <a:buFontTx/>
              <a:buNone/>
              <a:defRPr sz="2100">
                <a:solidFill>
                  <a:srgbClr val="969696"/>
                </a:solidFill>
              </a:defRPr>
            </a:lvl1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dt" sz="half" idx="10"/>
          </p:nvPr>
        </p:nvSpPr>
        <p:spPr>
          <a:xfrm>
            <a:off x="9958388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89316D-A823-4362-8876-A2B80B2C19FD}" type="datetime1">
              <a:rPr lang="cs-CZ"/>
              <a:pPr>
                <a:defRPr/>
              </a:pPr>
              <a:t>12.2.2013</a:t>
            </a:fld>
            <a:endParaRPr lang="cs-CZ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ftr" sz="quarter" idx="11"/>
          </p:nvPr>
        </p:nvSpPr>
        <p:spPr>
          <a:xfrm>
            <a:off x="898525" y="4425950"/>
            <a:ext cx="7521575" cy="1781175"/>
          </a:xfrm>
        </p:spPr>
        <p:txBody>
          <a:bodyPr wrap="square" tIns="360000"/>
          <a:lstStyle>
            <a:lvl1pPr>
              <a:lnSpc>
                <a:spcPct val="80000"/>
              </a:lnSpc>
              <a:defRPr sz="3600"/>
            </a:lvl1pPr>
          </a:lstStyle>
          <a:p>
            <a:pPr>
              <a:defRPr/>
            </a:pPr>
            <a:r>
              <a:rPr lang="cs-CZ"/>
              <a:t>Název prezentace - nastavit: Zobrazit &gt; Záhlaví a zápatí &gt; Pole zápatí</a:t>
            </a:r>
          </a:p>
        </p:txBody>
      </p:sp>
      <p:sp>
        <p:nvSpPr>
          <p:cNvPr id="10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fld id="{EF4C0508-E0E6-42DD-90B5-AE7576268E59}" type="slidenum">
              <a:rPr lang="cs-CZ"/>
              <a:pPr>
                <a:defRPr/>
              </a:pPr>
              <a:t>‹#›</a:t>
            </a:fld>
            <a:r>
              <a:rPr lang="cs-CZ">
                <a:solidFill>
                  <a:srgbClr val="969696"/>
                </a:solidFill>
              </a:rPr>
              <a:t>/15</a:t>
            </a: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288F0F-4D2F-49EC-9B59-62A43BD15EE4}" type="datetime1">
              <a:rPr lang="cs-CZ"/>
              <a:pPr>
                <a:defRPr/>
              </a:pPr>
              <a:t>12.2.2013</a:t>
            </a:fld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Název prezentace - nastavit: Zobrazit &gt; Záhlaví a zápatí &gt; Pole zápatí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F57B40-FA7A-4803-B6C4-C41F7E48B334}" type="slidenum">
              <a:rPr lang="cs-CZ"/>
              <a:pPr>
                <a:defRPr/>
              </a:pPr>
              <a:t>‹#›</a:t>
            </a:fld>
            <a:r>
              <a:rPr lang="cs-CZ">
                <a:solidFill>
                  <a:srgbClr val="969696"/>
                </a:solidFill>
              </a:rPr>
              <a:t>/15</a:t>
            </a: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3645BB-FAB7-43B5-93EB-2BA7E0C7CAA8}" type="datetime1">
              <a:rPr lang="cs-CZ"/>
              <a:pPr>
                <a:defRPr/>
              </a:pPr>
              <a:t>12.2.2013</a:t>
            </a:fld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Název prezentace - nastavit: Zobrazit &gt; Záhlaví a zápatí &gt; Pole zápatí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312FC9-91EB-4D4B-88FF-54116EBFBE3C}" type="slidenum">
              <a:rPr lang="cs-CZ"/>
              <a:pPr>
                <a:defRPr/>
              </a:pPr>
              <a:t>‹#›</a:t>
            </a:fld>
            <a:r>
              <a:rPr lang="cs-CZ">
                <a:solidFill>
                  <a:srgbClr val="969696"/>
                </a:solidFill>
              </a:rPr>
              <a:t>/15</a:t>
            </a: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719138" y="1943100"/>
            <a:ext cx="3773487" cy="42640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5025" y="1943100"/>
            <a:ext cx="3775075" cy="42640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CF5AB1-FEA2-4800-93BA-66BC941AAF51}" type="datetime1">
              <a:rPr lang="cs-CZ"/>
              <a:pPr>
                <a:defRPr/>
              </a:pPr>
              <a:t>12.2.2013</a:t>
            </a:fld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Název prezentace - nastavit: Zobrazit &gt; Záhlaví a zápatí &gt; Pole zápatí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AF8DE8-3A26-42D7-9798-0ACE065B6F46}" type="slidenum">
              <a:rPr lang="cs-CZ"/>
              <a:pPr>
                <a:defRPr/>
              </a:pPr>
              <a:t>‹#›</a:t>
            </a:fld>
            <a:r>
              <a:rPr lang="cs-CZ">
                <a:solidFill>
                  <a:srgbClr val="969696"/>
                </a:solidFill>
              </a:rPr>
              <a:t>/15</a:t>
            </a: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CFC723-AF0D-4162-9793-298CE9567D23}" type="datetime1">
              <a:rPr lang="cs-CZ"/>
              <a:pPr>
                <a:defRPr/>
              </a:pPr>
              <a:t>12.2.2013</a:t>
            </a:fld>
            <a:endParaRPr lang="cs-CZ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Název prezentace - nastavit: Zobrazit &gt; Záhlaví a zápatí &gt; Pole zápatí</a:t>
            </a: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D25DB9-014F-4013-9434-66F99E8D2069}" type="slidenum">
              <a:rPr lang="cs-CZ"/>
              <a:pPr>
                <a:defRPr/>
              </a:pPr>
              <a:t>‹#›</a:t>
            </a:fld>
            <a:r>
              <a:rPr lang="cs-CZ">
                <a:solidFill>
                  <a:srgbClr val="969696"/>
                </a:solidFill>
              </a:rPr>
              <a:t>/15</a:t>
            </a: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01760F-9CDD-4405-BD4E-1A9B1758F2DE}" type="datetime1">
              <a:rPr lang="cs-CZ"/>
              <a:pPr>
                <a:defRPr/>
              </a:pPr>
              <a:t>12.2.2013</a:t>
            </a:fld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Název prezentace - nastavit: Zobrazit &gt; Záhlaví a zápatí &gt; Pole zápatí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BDC32B0-4D89-4554-977E-56BD5FCBFEE7}" type="slidenum">
              <a:rPr lang="cs-CZ"/>
              <a:pPr>
                <a:defRPr/>
              </a:pPr>
              <a:t>‹#›</a:t>
            </a:fld>
            <a:r>
              <a:rPr lang="cs-CZ">
                <a:solidFill>
                  <a:srgbClr val="969696"/>
                </a:solidFill>
              </a:rPr>
              <a:t>/15</a:t>
            </a: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2AA284-F606-4797-9ADF-1EB429404466}" type="datetime1">
              <a:rPr lang="cs-CZ"/>
              <a:pPr>
                <a:defRPr/>
              </a:pPr>
              <a:t>12.2.2013</a:t>
            </a:fld>
            <a:endParaRPr lang="cs-CZ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Název prezentace - nastavit: Zobrazit &gt; Záhlaví a zápatí &gt; Pole zápatí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4F6FE4-CADA-4E5C-8992-BA86B95C187A}" type="slidenum">
              <a:rPr lang="cs-CZ"/>
              <a:pPr>
                <a:defRPr/>
              </a:pPr>
              <a:t>‹#›</a:t>
            </a:fld>
            <a:r>
              <a:rPr lang="cs-CZ">
                <a:solidFill>
                  <a:srgbClr val="969696"/>
                </a:solidFill>
              </a:rPr>
              <a:t>/15</a:t>
            </a: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F5D2E3-67A8-443D-8829-6E6A63AD2AB9}" type="datetime1">
              <a:rPr lang="cs-CZ"/>
              <a:pPr>
                <a:defRPr/>
              </a:pPr>
              <a:t>12.2.2013</a:t>
            </a:fld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Název prezentace - nastavit: Zobrazit &gt; Záhlaví a zápatí &gt; Pole zápatí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BBFEC7-47F3-41C3-B8F9-3A30C3670B9E}" type="slidenum">
              <a:rPr lang="cs-CZ"/>
              <a:pPr>
                <a:defRPr/>
              </a:pPr>
              <a:t>‹#›</a:t>
            </a:fld>
            <a:r>
              <a:rPr lang="cs-CZ">
                <a:solidFill>
                  <a:srgbClr val="969696"/>
                </a:solidFill>
              </a:rPr>
              <a:t>/15</a:t>
            </a: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Klepnutím na ikonu přidáte obrázek.</a:t>
            </a:r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F5D9E8-F58B-4331-A825-F75E1B7F8025}" type="datetime1">
              <a:rPr lang="cs-CZ"/>
              <a:pPr>
                <a:defRPr/>
              </a:pPr>
              <a:t>12.2.2013</a:t>
            </a:fld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Název prezentace - nastavit: Zobrazit &gt; Záhlaví a zápatí &gt; Pole zápatí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6736C2-38AA-4A2B-9396-2041C5699D65}" type="slidenum">
              <a:rPr lang="cs-CZ"/>
              <a:pPr>
                <a:defRPr/>
              </a:pPr>
              <a:t>‹#›</a:t>
            </a:fld>
            <a:r>
              <a:rPr lang="cs-CZ">
                <a:solidFill>
                  <a:srgbClr val="969696"/>
                </a:solidFill>
              </a:rPr>
              <a:t>/15</a:t>
            </a: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60C06E-EA4C-460E-BF0C-1DF1307BDBD8}" type="datetime1">
              <a:rPr lang="cs-CZ"/>
              <a:pPr>
                <a:defRPr/>
              </a:pPr>
              <a:t>12.2.2013</a:t>
            </a:fld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Název prezentace - nastavit: Zobrazit &gt; Záhlaví a zápatí &gt; Pole zápatí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64760C-F4AA-4C7F-AC77-9892291162AC}" type="slidenum">
              <a:rPr lang="cs-CZ"/>
              <a:pPr>
                <a:defRPr/>
              </a:pPr>
              <a:t>‹#›</a:t>
            </a:fld>
            <a:r>
              <a:rPr lang="cs-CZ">
                <a:solidFill>
                  <a:srgbClr val="969696"/>
                </a:solidFill>
              </a:rPr>
              <a:t>/15</a:t>
            </a: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496050" y="1079500"/>
            <a:ext cx="1925638" cy="51276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719138" y="1079500"/>
            <a:ext cx="5624512" cy="51276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76912F-222F-407D-91F6-C4857E833DFA}" type="datetime1">
              <a:rPr lang="cs-CZ"/>
              <a:pPr>
                <a:defRPr/>
              </a:pPr>
              <a:t>12.2.2013</a:t>
            </a:fld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Název prezentace - nastavit: Zobrazit &gt; Záhlaví a zápatí &gt; Pole zápatí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E7B131-BEFA-4262-B030-FDBFD8866F97}" type="slidenum">
              <a:rPr lang="cs-CZ"/>
              <a:pPr>
                <a:defRPr/>
              </a:pPr>
              <a:t>‹#›</a:t>
            </a:fld>
            <a:r>
              <a:rPr lang="cs-CZ">
                <a:solidFill>
                  <a:srgbClr val="969696"/>
                </a:solidFill>
              </a:rPr>
              <a:t>/15</a:t>
            </a: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Nadpis, text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65175"/>
            <a:ext cx="8229600" cy="652463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395288" y="1557338"/>
            <a:ext cx="4038600" cy="4525962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86288" y="1557338"/>
            <a:ext cx="4038600" cy="4525962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140825" cy="2571750"/>
          </a:xfrm>
          <a:prstGeom prst="rect">
            <a:avLst/>
          </a:prstGeom>
          <a:gradFill rotWithShape="1">
            <a:gsLst>
              <a:gs pos="0">
                <a:srgbClr val="CDCDCD"/>
              </a:gs>
              <a:gs pos="100000">
                <a:srgbClr val="EBEBEB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cs-CZ"/>
          </a:p>
        </p:txBody>
      </p:sp>
      <p:pic>
        <p:nvPicPr>
          <p:cNvPr id="5" name="Picture 7" descr="ENBRA_logo_pos_RGB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75" y="304800"/>
            <a:ext cx="5399088" cy="2265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Line 8"/>
          <p:cNvSpPr>
            <a:spLocks noChangeShapeType="1"/>
          </p:cNvSpPr>
          <p:nvPr/>
        </p:nvSpPr>
        <p:spPr bwMode="auto">
          <a:xfrm>
            <a:off x="0" y="2625725"/>
            <a:ext cx="9140825" cy="0"/>
          </a:xfrm>
          <a:prstGeom prst="line">
            <a:avLst/>
          </a:prstGeom>
          <a:noFill/>
          <a:ln w="38100">
            <a:solidFill>
              <a:srgbClr val="F00000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Text Box 10"/>
          <p:cNvSpPr txBox="1">
            <a:spLocks noChangeArrowheads="1"/>
          </p:cNvSpPr>
          <p:nvPr/>
        </p:nvSpPr>
        <p:spPr bwMode="auto">
          <a:xfrm>
            <a:off x="898525" y="6405563"/>
            <a:ext cx="3273425" cy="363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 anchor="b"/>
          <a:lstStyle/>
          <a:p>
            <a:pPr>
              <a:defRPr/>
            </a:pPr>
            <a:r>
              <a:rPr lang="cs-CZ" sz="2800" b="1">
                <a:solidFill>
                  <a:srgbClr val="F00000"/>
                </a:solidFill>
              </a:rPr>
              <a:t>www.enbra.cz</a:t>
            </a:r>
          </a:p>
        </p:txBody>
      </p:sp>
      <p:sp>
        <p:nvSpPr>
          <p:cNvPr id="115715" name="Rectangle 3"/>
          <p:cNvSpPr>
            <a:spLocks noGrp="1" noChangeArrowheads="1"/>
          </p:cNvSpPr>
          <p:nvPr>
            <p:ph type="ctrTitle"/>
          </p:nvPr>
        </p:nvSpPr>
        <p:spPr>
          <a:xfrm>
            <a:off x="898525" y="2625725"/>
            <a:ext cx="7521575" cy="3581400"/>
          </a:xfrm>
        </p:spPr>
        <p:txBody>
          <a:bodyPr lIns="0" tIns="540000" rIns="0" bIns="0" anchor="t"/>
          <a:lstStyle>
            <a:lvl1pPr>
              <a:defRPr sz="620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115723" name="Rectangle 11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898525" y="5757863"/>
            <a:ext cx="7521575" cy="487362"/>
          </a:xfrm>
        </p:spPr>
        <p:txBody>
          <a:bodyPr bIns="0" anchor="t"/>
          <a:lstStyle>
            <a:lvl1pPr marL="0" indent="0">
              <a:buFontTx/>
              <a:buNone/>
              <a:defRPr sz="2100">
                <a:solidFill>
                  <a:srgbClr val="969696"/>
                </a:solidFill>
              </a:defRPr>
            </a:lvl1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0"/>
          </p:nvPr>
        </p:nvSpPr>
        <p:spPr>
          <a:xfrm>
            <a:off x="9355138" y="6245225"/>
            <a:ext cx="493712" cy="188913"/>
          </a:xfrm>
        </p:spPr>
        <p:txBody>
          <a:bodyPr/>
          <a:lstStyle>
            <a:lvl1pPr>
              <a:defRPr sz="800"/>
            </a:lvl1pPr>
          </a:lstStyle>
          <a:p>
            <a:pPr>
              <a:defRPr/>
            </a:pPr>
            <a:r>
              <a:rPr lang="cs-CZ"/>
              <a:t>Název prezentace - nastavit: Zobrazit &gt; Záhlaví a zápatí &gt; Pole zápatí</a:t>
            </a:r>
          </a:p>
        </p:txBody>
      </p:sp>
      <p:sp>
        <p:nvSpPr>
          <p:cNvPr id="9" name="Rectangle 5"/>
          <p:cNvSpPr>
            <a:spLocks noGrp="1" noChangeArrowheads="1"/>
          </p:cNvSpPr>
          <p:nvPr>
            <p:ph type="dt" sz="half" idx="11"/>
          </p:nvPr>
        </p:nvSpPr>
        <p:spPr>
          <a:xfrm>
            <a:off x="4821238" y="6473825"/>
            <a:ext cx="3598862" cy="295275"/>
          </a:xfrm>
        </p:spPr>
        <p:txBody>
          <a:bodyPr/>
          <a:lstStyle>
            <a:lvl1pPr algn="r">
              <a:defRPr/>
            </a:lvl1pPr>
          </a:lstStyle>
          <a:p>
            <a:pPr>
              <a:defRPr/>
            </a:pPr>
            <a:fld id="{0B89F9D6-0695-48B3-8DE4-C82486E59AB8}" type="datetime1">
              <a:rPr lang="cs-CZ"/>
              <a:pPr>
                <a:defRPr/>
              </a:pPr>
              <a:t>12.2.2013</a:t>
            </a:fld>
            <a:endParaRPr lang="cs-CZ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C85558-1FD4-4739-BDE2-B790B5679F3E}" type="datetime1">
              <a:rPr lang="cs-CZ"/>
              <a:pPr>
                <a:defRPr/>
              </a:pPr>
              <a:t>12.2.2013</a:t>
            </a:fld>
            <a:endParaRPr 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Název prezentace - nastavit: Zobrazit &gt; Záhlaví a zápatí &gt; Pole zápatí</a:t>
            </a: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F312A2-5783-497B-BB54-089414637E72}" type="slidenum">
              <a:rPr lang="cs-CZ"/>
              <a:pPr>
                <a:defRPr/>
              </a:pPr>
              <a:t>‹#›</a:t>
            </a:fld>
            <a:r>
              <a:rPr lang="cs-CZ">
                <a:solidFill>
                  <a:srgbClr val="969696"/>
                </a:solidFill>
              </a:rPr>
              <a:t>/15</a:t>
            </a:r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AF59E0-C44F-4657-9557-3B75DD3426F0}" type="datetime1">
              <a:rPr lang="cs-CZ"/>
              <a:pPr>
                <a:defRPr/>
              </a:pPr>
              <a:t>12.2.2013</a:t>
            </a:fld>
            <a:endParaRPr 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Název prezentace - nastavit: Zobrazit &gt; Záhlaví a zápatí &gt; Pole zápatí</a:t>
            </a: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B26016-DC91-498A-8467-5B8FAF1E1F97}" type="slidenum">
              <a:rPr lang="cs-CZ"/>
              <a:pPr>
                <a:defRPr/>
              </a:pPr>
              <a:t>‹#›</a:t>
            </a:fld>
            <a:r>
              <a:rPr lang="cs-CZ">
                <a:solidFill>
                  <a:srgbClr val="969696"/>
                </a:solidFill>
              </a:rPr>
              <a:t>/15</a:t>
            </a:r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719138" y="1077913"/>
            <a:ext cx="3773487" cy="512921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5025" y="1077913"/>
            <a:ext cx="3775075" cy="512921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1288F7-37B9-4251-8DA3-88CEF1ECADA9}" type="datetime1">
              <a:rPr lang="cs-CZ"/>
              <a:pPr>
                <a:defRPr/>
              </a:pPr>
              <a:t>12.2.2013</a:t>
            </a:fld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Název prezentace - nastavit: Zobrazit &gt; Záhlaví a zápatí &gt; Pole zápatí</a:t>
            </a:r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B02AAA-233F-4851-A179-F37E5FCF967F}" type="slidenum">
              <a:rPr lang="cs-CZ"/>
              <a:pPr>
                <a:defRPr/>
              </a:pPr>
              <a:t>‹#›</a:t>
            </a:fld>
            <a:r>
              <a:rPr lang="cs-CZ">
                <a:solidFill>
                  <a:srgbClr val="969696"/>
                </a:solidFill>
              </a:rPr>
              <a:t>/15</a:t>
            </a:r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24AE2C-47F0-4EF2-BEA4-E59140619927}" type="datetime1">
              <a:rPr lang="cs-CZ"/>
              <a:pPr>
                <a:defRPr/>
              </a:pPr>
              <a:t>12.2.2013</a:t>
            </a:fld>
            <a:endParaRPr lang="cs-CZ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Název prezentace - nastavit: Zobrazit &gt; Záhlaví a zápatí &gt; Pole zápatí</a:t>
            </a:r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660550-5980-465D-9E7C-56DD00B112E0}" type="slidenum">
              <a:rPr lang="cs-CZ"/>
              <a:pPr>
                <a:defRPr/>
              </a:pPr>
              <a:t>‹#›</a:t>
            </a:fld>
            <a:r>
              <a:rPr lang="cs-CZ">
                <a:solidFill>
                  <a:srgbClr val="969696"/>
                </a:solidFill>
              </a:rPr>
              <a:t>/15</a:t>
            </a:r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B04409-A21F-4A15-AA01-24A0ED6141A8}" type="datetime1">
              <a:rPr lang="cs-CZ"/>
              <a:pPr>
                <a:defRPr/>
              </a:pPr>
              <a:t>12.2.2013</a:t>
            </a:fld>
            <a:endParaRPr lang="cs-CZ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Název prezentace - nastavit: Zobrazit &gt; Záhlaví a zápatí &gt; Pole zápatí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CD69BF-43BF-4440-B382-142EEE15BF9C}" type="slidenum">
              <a:rPr lang="cs-CZ"/>
              <a:pPr>
                <a:defRPr/>
              </a:pPr>
              <a:t>‹#›</a:t>
            </a:fld>
            <a:r>
              <a:rPr lang="cs-CZ">
                <a:solidFill>
                  <a:srgbClr val="969696"/>
                </a:solidFill>
              </a:rPr>
              <a:t>/15</a:t>
            </a:r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5A6231-411E-4320-99FF-DBAC6AC27090}" type="datetime1">
              <a:rPr lang="cs-CZ"/>
              <a:pPr>
                <a:defRPr/>
              </a:pPr>
              <a:t>12.2.2013</a:t>
            </a:fld>
            <a:endParaRPr lang="cs-CZ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Název prezentace - nastavit: Zobrazit &gt; Záhlaví a zápatí &gt; Pole zápatí</a:t>
            </a:r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E6A2F1-C7EB-4BAB-94F5-0B9D431C5B62}" type="slidenum">
              <a:rPr lang="cs-CZ"/>
              <a:pPr>
                <a:defRPr/>
              </a:pPr>
              <a:t>‹#›</a:t>
            </a:fld>
            <a:r>
              <a:rPr lang="cs-CZ">
                <a:solidFill>
                  <a:srgbClr val="969696"/>
                </a:solidFill>
              </a:rPr>
              <a:t>/15</a:t>
            </a:r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7ED6D7-46DF-42A8-B0A0-8021F0215F50}" type="datetime1">
              <a:rPr lang="cs-CZ"/>
              <a:pPr>
                <a:defRPr/>
              </a:pPr>
              <a:t>12.2.2013</a:t>
            </a:fld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Název prezentace - nastavit: Zobrazit &gt; Záhlaví a zápatí &gt; Pole zápatí</a:t>
            </a:r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DA642F-DEF0-4E96-9081-7A2D76676432}" type="slidenum">
              <a:rPr lang="cs-CZ"/>
              <a:pPr>
                <a:defRPr/>
              </a:pPr>
              <a:t>‹#›</a:t>
            </a:fld>
            <a:r>
              <a:rPr lang="cs-CZ">
                <a:solidFill>
                  <a:srgbClr val="969696"/>
                </a:solidFill>
              </a:rPr>
              <a:t>/15</a:t>
            </a:r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Klepnutím na ikonu přidáte obrázek.</a:t>
            </a:r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0774BA-23F4-49C9-ACF2-F91B8809346A}" type="datetime1">
              <a:rPr lang="cs-CZ"/>
              <a:pPr>
                <a:defRPr/>
              </a:pPr>
              <a:t>12.2.2013</a:t>
            </a:fld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Název prezentace - nastavit: Zobrazit &gt; Záhlaví a zápatí &gt; Pole zápatí</a:t>
            </a:r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B60EA5-EEA2-4372-A9FD-EEC8758FBF69}" type="slidenum">
              <a:rPr lang="cs-CZ"/>
              <a:pPr>
                <a:defRPr/>
              </a:pPr>
              <a:t>‹#›</a:t>
            </a:fld>
            <a:r>
              <a:rPr lang="cs-CZ">
                <a:solidFill>
                  <a:srgbClr val="969696"/>
                </a:solidFill>
              </a:rPr>
              <a:t>/15</a:t>
            </a:r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25D867-9D1F-4920-895D-23E30B575BFD}" type="datetime1">
              <a:rPr lang="cs-CZ"/>
              <a:pPr>
                <a:defRPr/>
              </a:pPr>
              <a:t>12.2.2013</a:t>
            </a:fld>
            <a:endParaRPr 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Název prezentace - nastavit: Zobrazit &gt; Záhlaví a zápatí &gt; Pole zápatí</a:t>
            </a: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A01AB1-FCA5-4E06-8AC9-8EE0B273D5F5}" type="slidenum">
              <a:rPr lang="cs-CZ"/>
              <a:pPr>
                <a:defRPr/>
              </a:pPr>
              <a:t>‹#›</a:t>
            </a:fld>
            <a:r>
              <a:rPr lang="cs-CZ">
                <a:solidFill>
                  <a:srgbClr val="969696"/>
                </a:solidFill>
              </a:rPr>
              <a:t>/15</a:t>
            </a:r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496050" y="1077913"/>
            <a:ext cx="1925638" cy="5129212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719138" y="1077913"/>
            <a:ext cx="5624512" cy="5129212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CBAD4A-3B23-408F-831F-650CABEA3285}" type="datetime1">
              <a:rPr lang="cs-CZ"/>
              <a:pPr>
                <a:defRPr/>
              </a:pPr>
              <a:t>12.2.2013</a:t>
            </a:fld>
            <a:endParaRPr 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Název prezentace - nastavit: Zobrazit &gt; Záhlaví a zápatí &gt; Pole zápatí</a:t>
            </a: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A4FDFF-C90F-494D-A3F6-B18661255F35}" type="slidenum">
              <a:rPr lang="cs-CZ"/>
              <a:pPr>
                <a:defRPr/>
              </a:pPr>
              <a:t>‹#›</a:t>
            </a:fld>
            <a:r>
              <a:rPr lang="cs-CZ">
                <a:solidFill>
                  <a:srgbClr val="969696"/>
                </a:solidFill>
              </a:rPr>
              <a:t>/15</a:t>
            </a:r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140825" cy="2571750"/>
          </a:xfrm>
          <a:prstGeom prst="rect">
            <a:avLst/>
          </a:prstGeom>
          <a:gradFill rotWithShape="1">
            <a:gsLst>
              <a:gs pos="0">
                <a:srgbClr val="CDCDCD"/>
              </a:gs>
              <a:gs pos="100000">
                <a:srgbClr val="EBEBEB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cs-CZ"/>
          </a:p>
        </p:txBody>
      </p:sp>
      <p:pic>
        <p:nvPicPr>
          <p:cNvPr id="5" name="Picture 7" descr="ENBRA_logo_pos_RGB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75" y="304800"/>
            <a:ext cx="5399088" cy="2265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Line 8"/>
          <p:cNvSpPr>
            <a:spLocks noChangeShapeType="1"/>
          </p:cNvSpPr>
          <p:nvPr/>
        </p:nvSpPr>
        <p:spPr bwMode="auto">
          <a:xfrm>
            <a:off x="0" y="2625725"/>
            <a:ext cx="9140825" cy="0"/>
          </a:xfrm>
          <a:prstGeom prst="line">
            <a:avLst/>
          </a:prstGeom>
          <a:noFill/>
          <a:ln w="38100">
            <a:solidFill>
              <a:srgbClr val="F00000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Text Box 10"/>
          <p:cNvSpPr txBox="1">
            <a:spLocks noChangeArrowheads="1"/>
          </p:cNvSpPr>
          <p:nvPr/>
        </p:nvSpPr>
        <p:spPr bwMode="auto">
          <a:xfrm>
            <a:off x="898525" y="6405563"/>
            <a:ext cx="3273425" cy="363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 anchor="b"/>
          <a:lstStyle/>
          <a:p>
            <a:pPr>
              <a:defRPr/>
            </a:pPr>
            <a:r>
              <a:rPr lang="cs-CZ" sz="2800" b="1">
                <a:solidFill>
                  <a:srgbClr val="F00000"/>
                </a:solidFill>
              </a:rPr>
              <a:t>www.enbra.cz</a:t>
            </a:r>
          </a:p>
        </p:txBody>
      </p:sp>
      <p:sp>
        <p:nvSpPr>
          <p:cNvPr id="8" name="Text Box 11"/>
          <p:cNvSpPr txBox="1">
            <a:spLocks noChangeArrowheads="1"/>
          </p:cNvSpPr>
          <p:nvPr/>
        </p:nvSpPr>
        <p:spPr bwMode="auto">
          <a:xfrm>
            <a:off x="906463" y="4425950"/>
            <a:ext cx="7513637" cy="177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/>
          <a:lstStyle/>
          <a:p>
            <a:pPr>
              <a:defRPr/>
            </a:pPr>
            <a:endParaRPr lang="cs-CZ" sz="1400">
              <a:solidFill>
                <a:srgbClr val="000000"/>
              </a:solidFill>
            </a:endParaRPr>
          </a:p>
        </p:txBody>
      </p:sp>
      <p:sp>
        <p:nvSpPr>
          <p:cNvPr id="133123" name="Rectangle 3"/>
          <p:cNvSpPr>
            <a:spLocks noGrp="1" noChangeArrowheads="1"/>
          </p:cNvSpPr>
          <p:nvPr>
            <p:ph type="ctrTitle"/>
          </p:nvPr>
        </p:nvSpPr>
        <p:spPr>
          <a:xfrm>
            <a:off x="898525" y="2625725"/>
            <a:ext cx="7521575" cy="1800225"/>
          </a:xfrm>
        </p:spPr>
        <p:txBody>
          <a:bodyPr lIns="0" tIns="540000" rIns="0" bIns="0" anchor="t"/>
          <a:lstStyle>
            <a:lvl1pPr algn="l">
              <a:defRPr sz="5200">
                <a:solidFill>
                  <a:srgbClr val="969696"/>
                </a:solidFill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133132" name="Rectangle 12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896938" y="4425950"/>
            <a:ext cx="7523162" cy="1752600"/>
          </a:xfrm>
        </p:spPr>
        <p:txBody>
          <a:bodyPr anchorCtr="0"/>
          <a:lstStyle>
            <a:lvl1pPr marL="0" indent="0">
              <a:spcBef>
                <a:spcPct val="0"/>
              </a:spcBef>
              <a:buFontTx/>
              <a:buNone/>
              <a:defRPr sz="1400">
                <a:solidFill>
                  <a:srgbClr val="000000"/>
                </a:solidFill>
              </a:defRPr>
            </a:lvl1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9" name="Rectangle 5"/>
          <p:cNvSpPr>
            <a:spLocks noGrp="1" noChangeArrowheads="1"/>
          </p:cNvSpPr>
          <p:nvPr>
            <p:ph type="dt" sz="half" idx="10"/>
          </p:nvPr>
        </p:nvSpPr>
        <p:spPr>
          <a:xfrm>
            <a:off x="9958388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AFAAC0-9B69-4FD8-9F09-FCF2C3148220}" type="datetime1">
              <a:rPr lang="cs-CZ"/>
              <a:pPr>
                <a:defRPr/>
              </a:pPr>
              <a:t>12.2.2013</a:t>
            </a:fld>
            <a:endParaRPr lang="cs-CZ"/>
          </a:p>
        </p:txBody>
      </p:sp>
      <p:sp>
        <p:nvSpPr>
          <p:cNvPr id="10" name="Rectangle 6"/>
          <p:cNvSpPr>
            <a:spLocks noGrp="1" noChangeArrowheads="1"/>
          </p:cNvSpPr>
          <p:nvPr>
            <p:ph type="ftr" sz="quarter" idx="11"/>
          </p:nvPr>
        </p:nvSpPr>
        <p:spPr>
          <a:xfrm>
            <a:off x="9355138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Název prezentace - nastavit: Zobrazit &gt; Záhlaví a zápatí &gt; Pole zápatí</a:t>
            </a:r>
          </a:p>
        </p:txBody>
      </p:sp>
      <p:sp>
        <p:nvSpPr>
          <p:cNvPr id="11" name="Rectangle 9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9355138" y="6477000"/>
            <a:ext cx="1800225" cy="287338"/>
          </a:xfrm>
        </p:spPr>
        <p:txBody>
          <a:bodyPr/>
          <a:lstStyle>
            <a:lvl1pPr>
              <a:defRPr b="1"/>
            </a:lvl1pPr>
          </a:lstStyle>
          <a:p>
            <a:pPr>
              <a:defRPr/>
            </a:pPr>
            <a:fld id="{0067E806-92F3-479B-928D-F2F97D444DF4}" type="slidenum">
              <a:rPr lang="cs-CZ"/>
              <a:pPr>
                <a:defRPr/>
              </a:pPr>
              <a:t>‹#›</a:t>
            </a:fld>
            <a:r>
              <a:rPr lang="cs-CZ">
                <a:solidFill>
                  <a:srgbClr val="969696"/>
                </a:solidFill>
              </a:rPr>
              <a:t>/15</a:t>
            </a:r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F0DE11-98BA-4C24-AF33-E31852BE9123}" type="datetime1">
              <a:rPr lang="cs-CZ"/>
              <a:pPr>
                <a:defRPr/>
              </a:pPr>
              <a:t>12.2.2013</a:t>
            </a:fld>
            <a:endParaRPr 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Název prezentace - nastavit: Zobrazit &gt; Záhlaví a zápatí &gt; Pole zápatí</a:t>
            </a: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D25FFB-CC3D-4AE7-87B3-0E5BB8F3DEE5}" type="slidenum">
              <a:rPr lang="cs-CZ"/>
              <a:pPr>
                <a:defRPr/>
              </a:pPr>
              <a:t>‹#›</a:t>
            </a:fld>
            <a:r>
              <a:rPr lang="cs-CZ">
                <a:solidFill>
                  <a:srgbClr val="969696"/>
                </a:solidFill>
              </a:rPr>
              <a:t>/15</a:t>
            </a:r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0F263F-CD47-4557-94B2-5AC3B04F6160}" type="datetime1">
              <a:rPr lang="cs-CZ"/>
              <a:pPr>
                <a:defRPr/>
              </a:pPr>
              <a:t>12.2.2013</a:t>
            </a:fld>
            <a:endParaRPr 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Název prezentace - nastavit: Zobrazit &gt; Záhlaví a zápatí &gt; Pole zápatí</a:t>
            </a: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2AD725-BAAE-4C66-9CFB-22B6DE1E8D0A}" type="slidenum">
              <a:rPr lang="cs-CZ"/>
              <a:pPr>
                <a:defRPr/>
              </a:pPr>
              <a:t>‹#›</a:t>
            </a:fld>
            <a:r>
              <a:rPr lang="cs-CZ">
                <a:solidFill>
                  <a:srgbClr val="969696"/>
                </a:solidFill>
              </a:rPr>
              <a:t>/15</a:t>
            </a:r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719138" y="2228850"/>
            <a:ext cx="3773487" cy="39782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5025" y="2228850"/>
            <a:ext cx="3775075" cy="39782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773E01-E3B1-48E5-9BF5-9DBFE1B77C5F}" type="datetime1">
              <a:rPr lang="cs-CZ"/>
              <a:pPr>
                <a:defRPr/>
              </a:pPr>
              <a:t>12.2.2013</a:t>
            </a:fld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Název prezentace - nastavit: Zobrazit &gt; Záhlaví a zápatí &gt; Pole zápatí</a:t>
            </a:r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1517B8-EB50-42BF-87F9-EBA22B52D2F5}" type="slidenum">
              <a:rPr lang="cs-CZ"/>
              <a:pPr>
                <a:defRPr/>
              </a:pPr>
              <a:t>‹#›</a:t>
            </a:fld>
            <a:r>
              <a:rPr lang="cs-CZ">
                <a:solidFill>
                  <a:srgbClr val="969696"/>
                </a:solidFill>
              </a:rPr>
              <a:t>/15</a:t>
            </a:r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A69263-1B58-49B3-A97B-C913C359E6ED}" type="datetime1">
              <a:rPr lang="cs-CZ"/>
              <a:pPr>
                <a:defRPr/>
              </a:pPr>
              <a:t>12.2.2013</a:t>
            </a:fld>
            <a:endParaRPr lang="cs-CZ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Název prezentace - nastavit: Zobrazit &gt; Záhlaví a zápatí &gt; Pole zápatí</a:t>
            </a:r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70E73D-D2F5-46F6-8FB2-F36964B1F996}" type="slidenum">
              <a:rPr lang="cs-CZ"/>
              <a:pPr>
                <a:defRPr/>
              </a:pPr>
              <a:t>‹#›</a:t>
            </a:fld>
            <a:r>
              <a:rPr lang="cs-CZ">
                <a:solidFill>
                  <a:srgbClr val="969696"/>
                </a:solidFill>
              </a:rPr>
              <a:t>/15</a:t>
            </a:r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BDBD74-97BF-4533-A4D0-8B099390DD12}" type="datetime1">
              <a:rPr lang="cs-CZ"/>
              <a:pPr>
                <a:defRPr/>
              </a:pPr>
              <a:t>12.2.2013</a:t>
            </a:fld>
            <a:endParaRPr lang="cs-CZ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Název prezentace - nastavit: Zobrazit &gt; Záhlaví a zápatí &gt; Pole zápatí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C0EA82-9D7D-4B3B-B4BE-646B74016BF6}" type="slidenum">
              <a:rPr lang="cs-CZ"/>
              <a:pPr>
                <a:defRPr/>
              </a:pPr>
              <a:t>‹#›</a:t>
            </a:fld>
            <a:r>
              <a:rPr lang="cs-CZ">
                <a:solidFill>
                  <a:srgbClr val="969696"/>
                </a:solidFill>
              </a:rPr>
              <a:t>/15</a:t>
            </a:r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67EE3F-9A1C-469F-985F-20F6C6A21206}" type="datetime1">
              <a:rPr lang="cs-CZ"/>
              <a:pPr>
                <a:defRPr/>
              </a:pPr>
              <a:t>12.2.2013</a:t>
            </a:fld>
            <a:endParaRPr lang="cs-CZ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Název prezentace - nastavit: Zobrazit &gt; Záhlaví a zápatí &gt; Pole zápatí</a:t>
            </a:r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D67984-A1C6-48A0-9C6D-BA24A60339A3}" type="slidenum">
              <a:rPr lang="cs-CZ"/>
              <a:pPr>
                <a:defRPr/>
              </a:pPr>
              <a:t>‹#›</a:t>
            </a:fld>
            <a:r>
              <a:rPr lang="cs-CZ">
                <a:solidFill>
                  <a:srgbClr val="969696"/>
                </a:solidFill>
              </a:rPr>
              <a:t>/15</a:t>
            </a:r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D5B484-C300-4FEC-85D9-8EA490C3DC45}" type="datetime1">
              <a:rPr lang="cs-CZ"/>
              <a:pPr>
                <a:defRPr/>
              </a:pPr>
              <a:t>12.2.2013</a:t>
            </a:fld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Název prezentace - nastavit: Zobrazit &gt; Záhlaví a zápatí &gt; Pole zápatí</a:t>
            </a:r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8A289E-754B-46D0-B16D-324E6BD948F4}" type="slidenum">
              <a:rPr lang="cs-CZ"/>
              <a:pPr>
                <a:defRPr/>
              </a:pPr>
              <a:t>‹#›</a:t>
            </a:fld>
            <a:r>
              <a:rPr lang="cs-CZ">
                <a:solidFill>
                  <a:srgbClr val="969696"/>
                </a:solidFill>
              </a:rPr>
              <a:t>/15</a:t>
            </a:r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Klepnutím na ikonu přidáte obrázek.</a:t>
            </a:r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E4D701-54A3-49E4-9896-65F09D05D032}" type="datetime1">
              <a:rPr lang="cs-CZ"/>
              <a:pPr>
                <a:defRPr/>
              </a:pPr>
              <a:t>12.2.2013</a:t>
            </a:fld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Název prezentace - nastavit: Zobrazit &gt; Záhlaví a zápatí &gt; Pole zápatí</a:t>
            </a:r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D6902E-6461-4B13-9C94-66B05B8D802C}" type="slidenum">
              <a:rPr lang="cs-CZ"/>
              <a:pPr>
                <a:defRPr/>
              </a:pPr>
              <a:t>‹#›</a:t>
            </a:fld>
            <a:r>
              <a:rPr lang="cs-CZ">
                <a:solidFill>
                  <a:srgbClr val="969696"/>
                </a:solidFill>
              </a:rPr>
              <a:t>/15</a:t>
            </a:r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0C8668-90C3-4587-9573-FA64E6F25BEA}" type="datetime1">
              <a:rPr lang="cs-CZ"/>
              <a:pPr>
                <a:defRPr/>
              </a:pPr>
              <a:t>12.2.2013</a:t>
            </a:fld>
            <a:endParaRPr 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Název prezentace - nastavit: Zobrazit &gt; Záhlaví a zápatí &gt; Pole zápatí</a:t>
            </a: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EACFAF-7E8B-4086-BA18-C926A5E98EBB}" type="slidenum">
              <a:rPr lang="cs-CZ"/>
              <a:pPr>
                <a:defRPr/>
              </a:pPr>
              <a:t>‹#›</a:t>
            </a:fld>
            <a:r>
              <a:rPr lang="cs-CZ">
                <a:solidFill>
                  <a:srgbClr val="969696"/>
                </a:solidFill>
              </a:rPr>
              <a:t>/15</a:t>
            </a:r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496050" y="1431925"/>
            <a:ext cx="1924050" cy="47752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719138" y="1431925"/>
            <a:ext cx="5624512" cy="47752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37BE4D-29F8-492B-A38E-7041A07EE5CE}" type="datetime1">
              <a:rPr lang="cs-CZ"/>
              <a:pPr>
                <a:defRPr/>
              </a:pPr>
              <a:t>12.2.2013</a:t>
            </a:fld>
            <a:endParaRPr 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Název prezentace - nastavit: Zobrazit &gt; Záhlaví a zápatí &gt; Pole zápatí</a:t>
            </a: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D0FBB5-E131-446A-8DE5-E0E9AB2E26EE}" type="slidenum">
              <a:rPr lang="cs-CZ"/>
              <a:pPr>
                <a:defRPr/>
              </a:pPr>
              <a:t>‹#›</a:t>
            </a:fld>
            <a:r>
              <a:rPr lang="cs-CZ">
                <a:solidFill>
                  <a:srgbClr val="969696"/>
                </a:solidFill>
              </a:rPr>
              <a:t>/15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slideLayout" Target="../slideLayouts/slideLayout25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5" Type="http://schemas.openxmlformats.org/officeDocument/2006/relationships/image" Target="../media/image6.emf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Relationship Id="rId14" Type="http://schemas.openxmlformats.org/officeDocument/2006/relationships/image" Target="../media/image5.emf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3.xml"/><Relationship Id="rId13" Type="http://schemas.openxmlformats.org/officeDocument/2006/relationships/image" Target="../media/image5.emf"/><Relationship Id="rId3" Type="http://schemas.openxmlformats.org/officeDocument/2006/relationships/slideLayout" Target="../slideLayouts/slideLayout28.xml"/><Relationship Id="rId7" Type="http://schemas.openxmlformats.org/officeDocument/2006/relationships/slideLayout" Target="../slideLayouts/slideLayout32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7.xml"/><Relationship Id="rId1" Type="http://schemas.openxmlformats.org/officeDocument/2006/relationships/slideLayout" Target="../slideLayouts/slideLayout26.xml"/><Relationship Id="rId6" Type="http://schemas.openxmlformats.org/officeDocument/2006/relationships/slideLayout" Target="../slideLayouts/slideLayout31.xml"/><Relationship Id="rId11" Type="http://schemas.openxmlformats.org/officeDocument/2006/relationships/slideLayout" Target="../slideLayouts/slideLayout36.xml"/><Relationship Id="rId5" Type="http://schemas.openxmlformats.org/officeDocument/2006/relationships/slideLayout" Target="../slideLayouts/slideLayout30.xml"/><Relationship Id="rId10" Type="http://schemas.openxmlformats.org/officeDocument/2006/relationships/slideLayout" Target="../slideLayouts/slideLayout35.xml"/><Relationship Id="rId4" Type="http://schemas.openxmlformats.org/officeDocument/2006/relationships/slideLayout" Target="../slideLayouts/slideLayout29.xml"/><Relationship Id="rId9" Type="http://schemas.openxmlformats.org/officeDocument/2006/relationships/slideLayout" Target="../slideLayouts/slideLayout34.xml"/><Relationship Id="rId14" Type="http://schemas.openxmlformats.org/officeDocument/2006/relationships/image" Target="../media/image7.emf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4.xml"/><Relationship Id="rId13" Type="http://schemas.openxmlformats.org/officeDocument/2006/relationships/image" Target="../media/image5.emf"/><Relationship Id="rId3" Type="http://schemas.openxmlformats.org/officeDocument/2006/relationships/slideLayout" Target="../slideLayouts/slideLayout39.xml"/><Relationship Id="rId7" Type="http://schemas.openxmlformats.org/officeDocument/2006/relationships/slideLayout" Target="../slideLayouts/slideLayout43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8.xml"/><Relationship Id="rId1" Type="http://schemas.openxmlformats.org/officeDocument/2006/relationships/slideLayout" Target="../slideLayouts/slideLayout37.xml"/><Relationship Id="rId6" Type="http://schemas.openxmlformats.org/officeDocument/2006/relationships/slideLayout" Target="../slideLayouts/slideLayout42.xml"/><Relationship Id="rId11" Type="http://schemas.openxmlformats.org/officeDocument/2006/relationships/slideLayout" Target="../slideLayouts/slideLayout47.xml"/><Relationship Id="rId5" Type="http://schemas.openxmlformats.org/officeDocument/2006/relationships/slideLayout" Target="../slideLayouts/slideLayout41.xml"/><Relationship Id="rId10" Type="http://schemas.openxmlformats.org/officeDocument/2006/relationships/slideLayout" Target="../slideLayouts/slideLayout46.xml"/><Relationship Id="rId4" Type="http://schemas.openxmlformats.org/officeDocument/2006/relationships/slideLayout" Target="../slideLayouts/slideLayout40.xml"/><Relationship Id="rId9" Type="http://schemas.openxmlformats.org/officeDocument/2006/relationships/slideLayout" Target="../slideLayouts/slideLayout45.xml"/><Relationship Id="rId14" Type="http://schemas.openxmlformats.org/officeDocument/2006/relationships/image" Target="../media/image6.e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ROTEX_Heating_Systems_RGB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0"/>
            <a:ext cx="1763713" cy="814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Picture 3" descr="Industries-Global-Updated-S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3563938" y="0"/>
            <a:ext cx="5580062" cy="661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00" name="Rectangle 4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765175"/>
            <a:ext cx="8229600" cy="652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5770" tIns="47886" rIns="95770" bIns="47886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ja-JP" smtClean="0"/>
              <a:t>Click to edit Master title style</a:t>
            </a:r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body" idx="1"/>
          </p:nvPr>
        </p:nvSpPr>
        <p:spPr bwMode="auto">
          <a:xfrm>
            <a:off x="395288" y="1557338"/>
            <a:ext cx="8229600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5770" tIns="47886" rIns="95770" bIns="4788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ja-JP" smtClean="0"/>
              <a:t>Click to edit Master text styles</a:t>
            </a:r>
          </a:p>
          <a:p>
            <a:pPr lvl="1"/>
            <a:r>
              <a:rPr lang="en-US" altLang="ja-JP" smtClean="0"/>
              <a:t>Second level</a:t>
            </a:r>
          </a:p>
          <a:p>
            <a:pPr lvl="2"/>
            <a:r>
              <a:rPr lang="en-US" altLang="ja-JP" smtClean="0"/>
              <a:t>Third level</a:t>
            </a:r>
          </a:p>
          <a:p>
            <a:pPr lvl="3"/>
            <a:r>
              <a:rPr lang="en-US" altLang="ja-JP" smtClean="0"/>
              <a:t>Fourth level</a:t>
            </a:r>
          </a:p>
          <a:p>
            <a:pPr lvl="4"/>
            <a:r>
              <a:rPr lang="en-US" altLang="ja-JP" smtClean="0"/>
              <a:t>Fifth level</a:t>
            </a:r>
          </a:p>
        </p:txBody>
      </p:sp>
      <p:grpSp>
        <p:nvGrpSpPr>
          <p:cNvPr id="4102" name="Group 6"/>
          <p:cNvGrpSpPr>
            <a:grpSpLocks/>
          </p:cNvGrpSpPr>
          <p:nvPr/>
        </p:nvGrpSpPr>
        <p:grpSpPr bwMode="auto">
          <a:xfrm>
            <a:off x="1908175" y="115888"/>
            <a:ext cx="1571625" cy="322262"/>
            <a:chOff x="2499" y="2081"/>
            <a:chExt cx="760" cy="156"/>
          </a:xfrm>
        </p:grpSpPr>
        <p:sp>
          <p:nvSpPr>
            <p:cNvPr id="333831" name="Freeform 7"/>
            <p:cNvSpPr>
              <a:spLocks/>
            </p:cNvSpPr>
            <p:nvPr userDrawn="1"/>
          </p:nvSpPr>
          <p:spPr bwMode="auto">
            <a:xfrm>
              <a:off x="2499" y="2081"/>
              <a:ext cx="172" cy="15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92" y="0"/>
                </a:cxn>
                <a:cxn ang="0">
                  <a:pos x="172" y="0"/>
                </a:cxn>
                <a:cxn ang="0">
                  <a:pos x="0" y="156"/>
                </a:cxn>
                <a:cxn ang="0">
                  <a:pos x="0" y="0"/>
                </a:cxn>
              </a:cxnLst>
              <a:rect l="0" t="0" r="r" b="b"/>
              <a:pathLst>
                <a:path w="172" h="156">
                  <a:moveTo>
                    <a:pt x="0" y="0"/>
                  </a:moveTo>
                  <a:lnTo>
                    <a:pt x="92" y="0"/>
                  </a:lnTo>
                  <a:lnTo>
                    <a:pt x="172" y="0"/>
                  </a:lnTo>
                  <a:lnTo>
                    <a:pt x="0" y="15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5EC5ED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333832" name="Freeform 8"/>
            <p:cNvSpPr>
              <a:spLocks/>
            </p:cNvSpPr>
            <p:nvPr userDrawn="1"/>
          </p:nvSpPr>
          <p:spPr bwMode="auto">
            <a:xfrm>
              <a:off x="2499" y="2081"/>
              <a:ext cx="86" cy="77"/>
            </a:xfrm>
            <a:custGeom>
              <a:avLst/>
              <a:gdLst/>
              <a:ahLst/>
              <a:cxnLst>
                <a:cxn ang="0">
                  <a:pos x="86" y="0"/>
                </a:cxn>
                <a:cxn ang="0">
                  <a:pos x="0" y="0"/>
                </a:cxn>
                <a:cxn ang="0">
                  <a:pos x="0" y="77"/>
                </a:cxn>
                <a:cxn ang="0">
                  <a:pos x="86" y="0"/>
                </a:cxn>
              </a:cxnLst>
              <a:rect l="0" t="0" r="r" b="b"/>
              <a:pathLst>
                <a:path w="86" h="77">
                  <a:moveTo>
                    <a:pt x="86" y="0"/>
                  </a:moveTo>
                  <a:lnTo>
                    <a:pt x="0" y="0"/>
                  </a:lnTo>
                  <a:lnTo>
                    <a:pt x="0" y="77"/>
                  </a:lnTo>
                  <a:lnTo>
                    <a:pt x="86" y="0"/>
                  </a:lnTo>
                  <a:close/>
                </a:path>
              </a:pathLst>
            </a:custGeom>
            <a:solidFill>
              <a:srgbClr val="1A171B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333833" name="Freeform 9"/>
            <p:cNvSpPr>
              <a:spLocks/>
            </p:cNvSpPr>
            <p:nvPr userDrawn="1"/>
          </p:nvSpPr>
          <p:spPr bwMode="auto">
            <a:xfrm>
              <a:off x="3073" y="2115"/>
              <a:ext cx="64" cy="88"/>
            </a:xfrm>
            <a:custGeom>
              <a:avLst/>
              <a:gdLst/>
              <a:ahLst/>
              <a:cxnLst>
                <a:cxn ang="0">
                  <a:pos x="22" y="0"/>
                </a:cxn>
                <a:cxn ang="0">
                  <a:pos x="64" y="0"/>
                </a:cxn>
                <a:cxn ang="0">
                  <a:pos x="40" y="88"/>
                </a:cxn>
                <a:cxn ang="0">
                  <a:pos x="0" y="88"/>
                </a:cxn>
                <a:cxn ang="0">
                  <a:pos x="22" y="0"/>
                </a:cxn>
              </a:cxnLst>
              <a:rect l="0" t="0" r="r" b="b"/>
              <a:pathLst>
                <a:path w="64" h="88">
                  <a:moveTo>
                    <a:pt x="22" y="0"/>
                  </a:moveTo>
                  <a:lnTo>
                    <a:pt x="64" y="0"/>
                  </a:lnTo>
                  <a:lnTo>
                    <a:pt x="40" y="88"/>
                  </a:lnTo>
                  <a:lnTo>
                    <a:pt x="0" y="88"/>
                  </a:lnTo>
                  <a:lnTo>
                    <a:pt x="22" y="0"/>
                  </a:lnTo>
                  <a:close/>
                </a:path>
              </a:pathLst>
            </a:custGeom>
            <a:solidFill>
              <a:srgbClr val="0095D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333834" name="Freeform 10"/>
            <p:cNvSpPr>
              <a:spLocks/>
            </p:cNvSpPr>
            <p:nvPr userDrawn="1"/>
          </p:nvSpPr>
          <p:spPr bwMode="auto">
            <a:xfrm>
              <a:off x="2954" y="2115"/>
              <a:ext cx="125" cy="88"/>
            </a:xfrm>
            <a:custGeom>
              <a:avLst/>
              <a:gdLst/>
              <a:ahLst/>
              <a:cxnLst>
                <a:cxn ang="0">
                  <a:pos x="0" y="88"/>
                </a:cxn>
                <a:cxn ang="0">
                  <a:pos x="36" y="88"/>
                </a:cxn>
                <a:cxn ang="0">
                  <a:pos x="42" y="61"/>
                </a:cxn>
                <a:cxn ang="0">
                  <a:pos x="62" y="88"/>
                </a:cxn>
                <a:cxn ang="0">
                  <a:pos x="108" y="88"/>
                </a:cxn>
                <a:cxn ang="0">
                  <a:pos x="76" y="43"/>
                </a:cxn>
                <a:cxn ang="0">
                  <a:pos x="125" y="0"/>
                </a:cxn>
                <a:cxn ang="0">
                  <a:pos x="84" y="0"/>
                </a:cxn>
                <a:cxn ang="0">
                  <a:pos x="52" y="27"/>
                </a:cxn>
                <a:cxn ang="0">
                  <a:pos x="58" y="0"/>
                </a:cxn>
                <a:cxn ang="0">
                  <a:pos x="20" y="0"/>
                </a:cxn>
                <a:cxn ang="0">
                  <a:pos x="0" y="88"/>
                </a:cxn>
              </a:cxnLst>
              <a:rect l="0" t="0" r="r" b="b"/>
              <a:pathLst>
                <a:path w="125" h="88">
                  <a:moveTo>
                    <a:pt x="0" y="88"/>
                  </a:moveTo>
                  <a:lnTo>
                    <a:pt x="36" y="88"/>
                  </a:lnTo>
                  <a:lnTo>
                    <a:pt x="42" y="61"/>
                  </a:lnTo>
                  <a:lnTo>
                    <a:pt x="62" y="88"/>
                  </a:lnTo>
                  <a:lnTo>
                    <a:pt x="108" y="88"/>
                  </a:lnTo>
                  <a:lnTo>
                    <a:pt x="76" y="43"/>
                  </a:lnTo>
                  <a:lnTo>
                    <a:pt x="125" y="0"/>
                  </a:lnTo>
                  <a:lnTo>
                    <a:pt x="84" y="0"/>
                  </a:lnTo>
                  <a:lnTo>
                    <a:pt x="52" y="27"/>
                  </a:lnTo>
                  <a:lnTo>
                    <a:pt x="58" y="0"/>
                  </a:lnTo>
                  <a:lnTo>
                    <a:pt x="20" y="0"/>
                  </a:lnTo>
                  <a:lnTo>
                    <a:pt x="0" y="88"/>
                  </a:lnTo>
                  <a:close/>
                </a:path>
              </a:pathLst>
            </a:custGeom>
            <a:solidFill>
              <a:srgbClr val="0095D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333835" name="Freeform 11"/>
            <p:cNvSpPr>
              <a:spLocks/>
            </p:cNvSpPr>
            <p:nvPr userDrawn="1"/>
          </p:nvSpPr>
          <p:spPr bwMode="auto">
            <a:xfrm>
              <a:off x="2890" y="2115"/>
              <a:ext cx="64" cy="88"/>
            </a:xfrm>
            <a:custGeom>
              <a:avLst/>
              <a:gdLst/>
              <a:ahLst/>
              <a:cxnLst>
                <a:cxn ang="0">
                  <a:pos x="0" y="88"/>
                </a:cxn>
                <a:cxn ang="0">
                  <a:pos x="22" y="0"/>
                </a:cxn>
                <a:cxn ang="0">
                  <a:pos x="64" y="0"/>
                </a:cxn>
                <a:cxn ang="0">
                  <a:pos x="40" y="88"/>
                </a:cxn>
                <a:cxn ang="0">
                  <a:pos x="0" y="88"/>
                </a:cxn>
              </a:cxnLst>
              <a:rect l="0" t="0" r="r" b="b"/>
              <a:pathLst>
                <a:path w="64" h="88">
                  <a:moveTo>
                    <a:pt x="0" y="88"/>
                  </a:moveTo>
                  <a:lnTo>
                    <a:pt x="22" y="0"/>
                  </a:lnTo>
                  <a:lnTo>
                    <a:pt x="64" y="0"/>
                  </a:lnTo>
                  <a:lnTo>
                    <a:pt x="40" y="88"/>
                  </a:lnTo>
                  <a:lnTo>
                    <a:pt x="0" y="88"/>
                  </a:lnTo>
                  <a:close/>
                </a:path>
              </a:pathLst>
            </a:custGeom>
            <a:solidFill>
              <a:srgbClr val="0095D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333836" name="Freeform 12"/>
            <p:cNvSpPr>
              <a:spLocks/>
            </p:cNvSpPr>
            <p:nvPr userDrawn="1"/>
          </p:nvSpPr>
          <p:spPr bwMode="auto">
            <a:xfrm>
              <a:off x="3133" y="2115"/>
              <a:ext cx="126" cy="88"/>
            </a:xfrm>
            <a:custGeom>
              <a:avLst/>
              <a:gdLst/>
              <a:ahLst/>
              <a:cxnLst>
                <a:cxn ang="0">
                  <a:pos x="0" y="88"/>
                </a:cxn>
                <a:cxn ang="0">
                  <a:pos x="28" y="88"/>
                </a:cxn>
                <a:cxn ang="0">
                  <a:pos x="42" y="37"/>
                </a:cxn>
                <a:cxn ang="0">
                  <a:pos x="58" y="88"/>
                </a:cxn>
                <a:cxn ang="0">
                  <a:pos x="102" y="88"/>
                </a:cxn>
                <a:cxn ang="0">
                  <a:pos x="126" y="0"/>
                </a:cxn>
                <a:cxn ang="0">
                  <a:pos x="96" y="0"/>
                </a:cxn>
                <a:cxn ang="0">
                  <a:pos x="82" y="49"/>
                </a:cxn>
                <a:cxn ang="0">
                  <a:pos x="66" y="0"/>
                </a:cxn>
                <a:cxn ang="0">
                  <a:pos x="22" y="0"/>
                </a:cxn>
                <a:cxn ang="0">
                  <a:pos x="0" y="88"/>
                </a:cxn>
              </a:cxnLst>
              <a:rect l="0" t="0" r="r" b="b"/>
              <a:pathLst>
                <a:path w="126" h="88">
                  <a:moveTo>
                    <a:pt x="0" y="88"/>
                  </a:moveTo>
                  <a:lnTo>
                    <a:pt x="28" y="88"/>
                  </a:lnTo>
                  <a:lnTo>
                    <a:pt x="42" y="37"/>
                  </a:lnTo>
                  <a:lnTo>
                    <a:pt x="58" y="88"/>
                  </a:lnTo>
                  <a:lnTo>
                    <a:pt x="102" y="88"/>
                  </a:lnTo>
                  <a:lnTo>
                    <a:pt x="126" y="0"/>
                  </a:lnTo>
                  <a:lnTo>
                    <a:pt x="96" y="0"/>
                  </a:lnTo>
                  <a:lnTo>
                    <a:pt x="82" y="49"/>
                  </a:lnTo>
                  <a:lnTo>
                    <a:pt x="66" y="0"/>
                  </a:lnTo>
                  <a:lnTo>
                    <a:pt x="22" y="0"/>
                  </a:lnTo>
                  <a:lnTo>
                    <a:pt x="0" y="88"/>
                  </a:lnTo>
                  <a:close/>
                </a:path>
              </a:pathLst>
            </a:custGeom>
            <a:solidFill>
              <a:srgbClr val="0095D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333837" name="Freeform 13"/>
            <p:cNvSpPr>
              <a:spLocks/>
            </p:cNvSpPr>
            <p:nvPr userDrawn="1"/>
          </p:nvSpPr>
          <p:spPr bwMode="auto">
            <a:xfrm>
              <a:off x="2649" y="2115"/>
              <a:ext cx="119" cy="88"/>
            </a:xfrm>
            <a:custGeom>
              <a:avLst/>
              <a:gdLst/>
              <a:ahLst/>
              <a:cxnLst>
                <a:cxn ang="0">
                  <a:pos x="0" y="88"/>
                </a:cxn>
                <a:cxn ang="0">
                  <a:pos x="22" y="0"/>
                </a:cxn>
                <a:cxn ang="0">
                  <a:pos x="81" y="0"/>
                </a:cxn>
                <a:cxn ang="0">
                  <a:pos x="89" y="0"/>
                </a:cxn>
                <a:cxn ang="0">
                  <a:pos x="95" y="2"/>
                </a:cxn>
                <a:cxn ang="0">
                  <a:pos x="103" y="6"/>
                </a:cxn>
                <a:cxn ang="0">
                  <a:pos x="109" y="11"/>
                </a:cxn>
                <a:cxn ang="0">
                  <a:pos x="115" y="19"/>
                </a:cxn>
                <a:cxn ang="0">
                  <a:pos x="119" y="31"/>
                </a:cxn>
                <a:cxn ang="0">
                  <a:pos x="119" y="45"/>
                </a:cxn>
                <a:cxn ang="0">
                  <a:pos x="119" y="51"/>
                </a:cxn>
                <a:cxn ang="0">
                  <a:pos x="117" y="57"/>
                </a:cxn>
                <a:cxn ang="0">
                  <a:pos x="113" y="65"/>
                </a:cxn>
                <a:cxn ang="0">
                  <a:pos x="107" y="73"/>
                </a:cxn>
                <a:cxn ang="0">
                  <a:pos x="99" y="79"/>
                </a:cxn>
                <a:cxn ang="0">
                  <a:pos x="87" y="85"/>
                </a:cxn>
                <a:cxn ang="0">
                  <a:pos x="73" y="88"/>
                </a:cxn>
                <a:cxn ang="0">
                  <a:pos x="0" y="88"/>
                </a:cxn>
                <a:cxn ang="0">
                  <a:pos x="59" y="69"/>
                </a:cxn>
                <a:cxn ang="0">
                  <a:pos x="63" y="67"/>
                </a:cxn>
                <a:cxn ang="0">
                  <a:pos x="69" y="65"/>
                </a:cxn>
                <a:cxn ang="0">
                  <a:pos x="77" y="59"/>
                </a:cxn>
                <a:cxn ang="0">
                  <a:pos x="79" y="53"/>
                </a:cxn>
                <a:cxn ang="0">
                  <a:pos x="83" y="47"/>
                </a:cxn>
                <a:cxn ang="0">
                  <a:pos x="83" y="37"/>
                </a:cxn>
                <a:cxn ang="0">
                  <a:pos x="81" y="31"/>
                </a:cxn>
                <a:cxn ang="0">
                  <a:pos x="79" y="25"/>
                </a:cxn>
                <a:cxn ang="0">
                  <a:pos x="77" y="23"/>
                </a:cxn>
                <a:cxn ang="0">
                  <a:pos x="69" y="21"/>
                </a:cxn>
                <a:cxn ang="0">
                  <a:pos x="53" y="21"/>
                </a:cxn>
                <a:cxn ang="0">
                  <a:pos x="43" y="69"/>
                </a:cxn>
                <a:cxn ang="0">
                  <a:pos x="59" y="69"/>
                </a:cxn>
                <a:cxn ang="0">
                  <a:pos x="0" y="88"/>
                </a:cxn>
              </a:cxnLst>
              <a:rect l="0" t="0" r="r" b="b"/>
              <a:pathLst>
                <a:path w="119" h="88">
                  <a:moveTo>
                    <a:pt x="0" y="88"/>
                  </a:moveTo>
                  <a:lnTo>
                    <a:pt x="22" y="0"/>
                  </a:lnTo>
                  <a:lnTo>
                    <a:pt x="81" y="0"/>
                  </a:lnTo>
                  <a:lnTo>
                    <a:pt x="89" y="0"/>
                  </a:lnTo>
                  <a:lnTo>
                    <a:pt x="95" y="2"/>
                  </a:lnTo>
                  <a:lnTo>
                    <a:pt x="103" y="6"/>
                  </a:lnTo>
                  <a:lnTo>
                    <a:pt x="109" y="11"/>
                  </a:lnTo>
                  <a:lnTo>
                    <a:pt x="115" y="19"/>
                  </a:lnTo>
                  <a:lnTo>
                    <a:pt x="119" y="31"/>
                  </a:lnTo>
                  <a:lnTo>
                    <a:pt x="119" y="45"/>
                  </a:lnTo>
                  <a:lnTo>
                    <a:pt x="119" y="51"/>
                  </a:lnTo>
                  <a:lnTo>
                    <a:pt x="117" y="57"/>
                  </a:lnTo>
                  <a:lnTo>
                    <a:pt x="113" y="65"/>
                  </a:lnTo>
                  <a:lnTo>
                    <a:pt x="107" y="73"/>
                  </a:lnTo>
                  <a:lnTo>
                    <a:pt x="99" y="79"/>
                  </a:lnTo>
                  <a:lnTo>
                    <a:pt x="87" y="85"/>
                  </a:lnTo>
                  <a:lnTo>
                    <a:pt x="73" y="88"/>
                  </a:lnTo>
                  <a:lnTo>
                    <a:pt x="0" y="88"/>
                  </a:lnTo>
                  <a:lnTo>
                    <a:pt x="59" y="69"/>
                  </a:lnTo>
                  <a:lnTo>
                    <a:pt x="63" y="67"/>
                  </a:lnTo>
                  <a:lnTo>
                    <a:pt x="69" y="65"/>
                  </a:lnTo>
                  <a:lnTo>
                    <a:pt x="77" y="59"/>
                  </a:lnTo>
                  <a:lnTo>
                    <a:pt x="79" y="53"/>
                  </a:lnTo>
                  <a:lnTo>
                    <a:pt x="83" y="47"/>
                  </a:lnTo>
                  <a:lnTo>
                    <a:pt x="83" y="37"/>
                  </a:lnTo>
                  <a:lnTo>
                    <a:pt x="81" y="31"/>
                  </a:lnTo>
                  <a:lnTo>
                    <a:pt x="79" y="25"/>
                  </a:lnTo>
                  <a:lnTo>
                    <a:pt x="77" y="23"/>
                  </a:lnTo>
                  <a:lnTo>
                    <a:pt x="69" y="21"/>
                  </a:lnTo>
                  <a:lnTo>
                    <a:pt x="53" y="21"/>
                  </a:lnTo>
                  <a:lnTo>
                    <a:pt x="43" y="69"/>
                  </a:lnTo>
                  <a:lnTo>
                    <a:pt x="59" y="69"/>
                  </a:lnTo>
                  <a:lnTo>
                    <a:pt x="0" y="88"/>
                  </a:lnTo>
                  <a:close/>
                </a:path>
              </a:pathLst>
            </a:custGeom>
            <a:solidFill>
              <a:srgbClr val="0095D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333838" name="Freeform 14"/>
            <p:cNvSpPr>
              <a:spLocks/>
            </p:cNvSpPr>
            <p:nvPr userDrawn="1"/>
          </p:nvSpPr>
          <p:spPr bwMode="auto">
            <a:xfrm>
              <a:off x="2764" y="2115"/>
              <a:ext cx="114" cy="88"/>
            </a:xfrm>
            <a:custGeom>
              <a:avLst/>
              <a:gdLst/>
              <a:ahLst/>
              <a:cxnLst>
                <a:cxn ang="0">
                  <a:pos x="38" y="73"/>
                </a:cxn>
                <a:cxn ang="0">
                  <a:pos x="28" y="88"/>
                </a:cxn>
                <a:cxn ang="0">
                  <a:pos x="0" y="88"/>
                </a:cxn>
                <a:cxn ang="0">
                  <a:pos x="52" y="0"/>
                </a:cxn>
                <a:cxn ang="0">
                  <a:pos x="98" y="0"/>
                </a:cxn>
                <a:cxn ang="0">
                  <a:pos x="114" y="88"/>
                </a:cxn>
                <a:cxn ang="0">
                  <a:pos x="74" y="88"/>
                </a:cxn>
                <a:cxn ang="0">
                  <a:pos x="70" y="73"/>
                </a:cxn>
                <a:cxn ang="0">
                  <a:pos x="38" y="73"/>
                </a:cxn>
                <a:cxn ang="0">
                  <a:pos x="66" y="51"/>
                </a:cxn>
                <a:cxn ang="0">
                  <a:pos x="62" y="29"/>
                </a:cxn>
                <a:cxn ang="0">
                  <a:pos x="50" y="51"/>
                </a:cxn>
                <a:cxn ang="0">
                  <a:pos x="66" y="51"/>
                </a:cxn>
                <a:cxn ang="0">
                  <a:pos x="38" y="73"/>
                </a:cxn>
              </a:cxnLst>
              <a:rect l="0" t="0" r="r" b="b"/>
              <a:pathLst>
                <a:path w="114" h="88">
                  <a:moveTo>
                    <a:pt x="38" y="73"/>
                  </a:moveTo>
                  <a:lnTo>
                    <a:pt x="28" y="88"/>
                  </a:lnTo>
                  <a:lnTo>
                    <a:pt x="0" y="88"/>
                  </a:lnTo>
                  <a:lnTo>
                    <a:pt x="52" y="0"/>
                  </a:lnTo>
                  <a:lnTo>
                    <a:pt x="98" y="0"/>
                  </a:lnTo>
                  <a:lnTo>
                    <a:pt x="114" y="88"/>
                  </a:lnTo>
                  <a:lnTo>
                    <a:pt x="74" y="88"/>
                  </a:lnTo>
                  <a:lnTo>
                    <a:pt x="70" y="73"/>
                  </a:lnTo>
                  <a:lnTo>
                    <a:pt x="38" y="73"/>
                  </a:lnTo>
                  <a:lnTo>
                    <a:pt x="66" y="51"/>
                  </a:lnTo>
                  <a:lnTo>
                    <a:pt x="62" y="29"/>
                  </a:lnTo>
                  <a:lnTo>
                    <a:pt x="50" y="51"/>
                  </a:lnTo>
                  <a:lnTo>
                    <a:pt x="66" y="51"/>
                  </a:lnTo>
                  <a:lnTo>
                    <a:pt x="38" y="73"/>
                  </a:lnTo>
                  <a:close/>
                </a:path>
              </a:pathLst>
            </a:custGeom>
            <a:solidFill>
              <a:srgbClr val="0095D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</p:grpSp>
      <p:sp>
        <p:nvSpPr>
          <p:cNvPr id="333839" name="Rectangle 15"/>
          <p:cNvSpPr>
            <a:spLocks noChangeArrowheads="1"/>
          </p:cNvSpPr>
          <p:nvPr/>
        </p:nvSpPr>
        <p:spPr bwMode="auto">
          <a:xfrm>
            <a:off x="7772400" y="0"/>
            <a:ext cx="1371600" cy="65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5770" tIns="47886" rIns="95770" bIns="47886" anchor="ctr"/>
          <a:lstStyle/>
          <a:p>
            <a:pPr algn="r" defTabSz="957263" eaLnBrk="0" hangingPunct="0">
              <a:lnSpc>
                <a:spcPct val="140000"/>
              </a:lnSpc>
              <a:spcBef>
                <a:spcPct val="0"/>
              </a:spcBef>
              <a:buClrTx/>
              <a:buFontTx/>
              <a:buNone/>
              <a:defRPr/>
            </a:pPr>
            <a:r>
              <a:rPr lang="nl-BE" sz="800">
                <a:solidFill>
                  <a:srgbClr val="278EC1"/>
                </a:solidFill>
              </a:rPr>
              <a:t>Secret </a:t>
            </a:r>
          </a:p>
          <a:p>
            <a:pPr algn="r" defTabSz="957263" eaLnBrk="0" hangingPunct="0">
              <a:lnSpc>
                <a:spcPct val="140000"/>
              </a:lnSpc>
              <a:spcBef>
                <a:spcPct val="0"/>
              </a:spcBef>
              <a:buClrTx/>
              <a:buFontTx/>
              <a:buNone/>
              <a:defRPr/>
            </a:pPr>
            <a:endParaRPr lang="en-GB" sz="800">
              <a:solidFill>
                <a:schemeClr val="bg1"/>
              </a:solidFill>
            </a:endParaRPr>
          </a:p>
        </p:txBody>
      </p:sp>
      <p:sp>
        <p:nvSpPr>
          <p:cNvPr id="333840" name="Rectangle 16"/>
          <p:cNvSpPr>
            <a:spLocks noChangeArrowheads="1"/>
          </p:cNvSpPr>
          <p:nvPr/>
        </p:nvSpPr>
        <p:spPr bwMode="auto">
          <a:xfrm>
            <a:off x="8801100" y="6562725"/>
            <a:ext cx="260350" cy="250825"/>
          </a:xfrm>
          <a:prstGeom prst="rect">
            <a:avLst/>
          </a:prstGeom>
          <a:solidFill>
            <a:srgbClr val="009DDA"/>
          </a:solidFill>
          <a:ln w="9525">
            <a:solidFill>
              <a:srgbClr val="009DDA"/>
            </a:solidFill>
            <a:miter lim="800000"/>
            <a:headEnd/>
            <a:tailEnd/>
          </a:ln>
        </p:spPr>
        <p:txBody>
          <a:bodyPr wrap="none" lIns="95770" tIns="47886" rIns="95770" bIns="47886" anchor="ctr"/>
          <a:lstStyle/>
          <a:p>
            <a:pPr algn="ctr" defTabSz="957263" eaLnBrk="0" hangingPunct="0">
              <a:spcBef>
                <a:spcPct val="0"/>
              </a:spcBef>
              <a:buClrTx/>
              <a:buFontTx/>
              <a:buNone/>
              <a:defRPr/>
            </a:pPr>
            <a:fld id="{158AC8D4-0BAA-4699-A2F5-AA470024285B}" type="slidenum">
              <a:rPr lang="ja-JP" altLang="en-US" sz="1000" b="1">
                <a:solidFill>
                  <a:schemeClr val="bg1"/>
                </a:solidFill>
                <a:ea typeface="MS PGothic" pitchFamily="34" charset="-128"/>
              </a:rPr>
              <a:pPr algn="ctr" defTabSz="957263" eaLnBrk="0" hangingPunct="0">
                <a:spcBef>
                  <a:spcPct val="0"/>
                </a:spcBef>
                <a:buClrTx/>
                <a:buFontTx/>
                <a:buNone/>
                <a:defRPr/>
              </a:pPr>
              <a:t>‹#›</a:t>
            </a:fld>
            <a:endParaRPr lang="en-US" altLang="ja-JP" sz="1000" b="1">
              <a:solidFill>
                <a:schemeClr val="bg1"/>
              </a:solidFill>
              <a:ea typeface="MS PGothic" pitchFamily="34" charset="-128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0" r:id="rId1"/>
    <p:sldLayoutId id="2147483708" r:id="rId2"/>
    <p:sldLayoutId id="2147483709" r:id="rId3"/>
    <p:sldLayoutId id="2147483710" r:id="rId4"/>
    <p:sldLayoutId id="2147483711" r:id="rId5"/>
    <p:sldLayoutId id="2147483712" r:id="rId6"/>
    <p:sldLayoutId id="2147483713" r:id="rId7"/>
    <p:sldLayoutId id="2147483714" r:id="rId8"/>
    <p:sldLayoutId id="2147483715" r:id="rId9"/>
    <p:sldLayoutId id="2147483716" r:id="rId10"/>
    <p:sldLayoutId id="2147483717" r:id="rId11"/>
    <p:sldLayoutId id="2147483718" r:id="rId12"/>
    <p:sldLayoutId id="2147483719" r:id="rId13"/>
  </p:sldLayoutIdLst>
  <p:txStyles>
    <p:titleStyle>
      <a:lvl1pPr algn="l" defTabSz="957263" rtl="0" eaLnBrk="0" fontAlgn="base" hangingPunct="0">
        <a:spcBef>
          <a:spcPct val="0"/>
        </a:spcBef>
        <a:spcAft>
          <a:spcPct val="0"/>
        </a:spcAft>
        <a:defRPr sz="3100">
          <a:solidFill>
            <a:srgbClr val="278EC1"/>
          </a:solidFill>
          <a:latin typeface="+mj-lt"/>
          <a:ea typeface="+mj-ea"/>
          <a:cs typeface="+mj-cs"/>
        </a:defRPr>
      </a:lvl1pPr>
      <a:lvl2pPr algn="l" defTabSz="957263" rtl="0" eaLnBrk="0" fontAlgn="base" hangingPunct="0">
        <a:spcBef>
          <a:spcPct val="0"/>
        </a:spcBef>
        <a:spcAft>
          <a:spcPct val="0"/>
        </a:spcAft>
        <a:defRPr sz="3100">
          <a:solidFill>
            <a:srgbClr val="278EC1"/>
          </a:solidFill>
          <a:latin typeface="Arial" charset="0"/>
        </a:defRPr>
      </a:lvl2pPr>
      <a:lvl3pPr algn="l" defTabSz="957263" rtl="0" eaLnBrk="0" fontAlgn="base" hangingPunct="0">
        <a:spcBef>
          <a:spcPct val="0"/>
        </a:spcBef>
        <a:spcAft>
          <a:spcPct val="0"/>
        </a:spcAft>
        <a:defRPr sz="3100">
          <a:solidFill>
            <a:srgbClr val="278EC1"/>
          </a:solidFill>
          <a:latin typeface="Arial" charset="0"/>
        </a:defRPr>
      </a:lvl3pPr>
      <a:lvl4pPr algn="l" defTabSz="957263" rtl="0" eaLnBrk="0" fontAlgn="base" hangingPunct="0">
        <a:spcBef>
          <a:spcPct val="0"/>
        </a:spcBef>
        <a:spcAft>
          <a:spcPct val="0"/>
        </a:spcAft>
        <a:defRPr sz="3100">
          <a:solidFill>
            <a:srgbClr val="278EC1"/>
          </a:solidFill>
          <a:latin typeface="Arial" charset="0"/>
        </a:defRPr>
      </a:lvl4pPr>
      <a:lvl5pPr algn="l" defTabSz="957263" rtl="0" eaLnBrk="0" fontAlgn="base" hangingPunct="0">
        <a:spcBef>
          <a:spcPct val="0"/>
        </a:spcBef>
        <a:spcAft>
          <a:spcPct val="0"/>
        </a:spcAft>
        <a:defRPr sz="3100">
          <a:solidFill>
            <a:srgbClr val="278EC1"/>
          </a:solidFill>
          <a:latin typeface="Arial" charset="0"/>
        </a:defRPr>
      </a:lvl5pPr>
      <a:lvl6pPr marL="457200" algn="l" defTabSz="957263" rtl="0" fontAlgn="base">
        <a:spcBef>
          <a:spcPct val="0"/>
        </a:spcBef>
        <a:spcAft>
          <a:spcPct val="0"/>
        </a:spcAft>
        <a:defRPr sz="3100">
          <a:solidFill>
            <a:srgbClr val="278EC1"/>
          </a:solidFill>
          <a:latin typeface="Arial" charset="0"/>
        </a:defRPr>
      </a:lvl6pPr>
      <a:lvl7pPr marL="914400" algn="l" defTabSz="957263" rtl="0" fontAlgn="base">
        <a:spcBef>
          <a:spcPct val="0"/>
        </a:spcBef>
        <a:spcAft>
          <a:spcPct val="0"/>
        </a:spcAft>
        <a:defRPr sz="3100">
          <a:solidFill>
            <a:srgbClr val="278EC1"/>
          </a:solidFill>
          <a:latin typeface="Arial" charset="0"/>
        </a:defRPr>
      </a:lvl7pPr>
      <a:lvl8pPr marL="1371600" algn="l" defTabSz="957263" rtl="0" fontAlgn="base">
        <a:spcBef>
          <a:spcPct val="0"/>
        </a:spcBef>
        <a:spcAft>
          <a:spcPct val="0"/>
        </a:spcAft>
        <a:defRPr sz="3100">
          <a:solidFill>
            <a:srgbClr val="278EC1"/>
          </a:solidFill>
          <a:latin typeface="Arial" charset="0"/>
        </a:defRPr>
      </a:lvl8pPr>
      <a:lvl9pPr marL="1828800" algn="l" defTabSz="957263" rtl="0" fontAlgn="base">
        <a:spcBef>
          <a:spcPct val="0"/>
        </a:spcBef>
        <a:spcAft>
          <a:spcPct val="0"/>
        </a:spcAft>
        <a:defRPr sz="3100">
          <a:solidFill>
            <a:srgbClr val="278EC1"/>
          </a:solidFill>
          <a:latin typeface="Arial" charset="0"/>
        </a:defRPr>
      </a:lvl9pPr>
    </p:titleStyle>
    <p:bodyStyle>
      <a:lvl1pPr marL="358775" indent="-358775" algn="l" defTabSz="957263" rtl="0" eaLnBrk="0" fontAlgn="base" hangingPunct="0">
        <a:spcBef>
          <a:spcPct val="20000"/>
        </a:spcBef>
        <a:spcAft>
          <a:spcPct val="0"/>
        </a:spcAft>
        <a:buClr>
          <a:srgbClr val="278EC1"/>
        </a:buClr>
        <a:buChar char="•"/>
        <a:defRPr sz="2300">
          <a:solidFill>
            <a:schemeClr val="tx1"/>
          </a:solidFill>
          <a:latin typeface="+mn-lt"/>
          <a:ea typeface="+mn-ea"/>
          <a:cs typeface="+mn-cs"/>
        </a:defRPr>
      </a:lvl1pPr>
      <a:lvl2pPr marL="777875" indent="-298450" algn="l" defTabSz="957263" rtl="0" eaLnBrk="0" fontAlgn="base" hangingPunct="0">
        <a:spcBef>
          <a:spcPct val="20000"/>
        </a:spcBef>
        <a:spcAft>
          <a:spcPct val="0"/>
        </a:spcAft>
        <a:buClr>
          <a:srgbClr val="278EC1"/>
        </a:buClr>
        <a:buFont typeface="Arial" charset="0"/>
        <a:buChar char="–"/>
        <a:defRPr sz="2100">
          <a:solidFill>
            <a:schemeClr val="tx1"/>
          </a:solidFill>
          <a:latin typeface="+mn-lt"/>
        </a:defRPr>
      </a:lvl2pPr>
      <a:lvl3pPr marL="1196975" indent="-239713" algn="l" defTabSz="957263" rtl="0" eaLnBrk="0" fontAlgn="base" hangingPunct="0">
        <a:spcBef>
          <a:spcPct val="20000"/>
        </a:spcBef>
        <a:spcAft>
          <a:spcPct val="0"/>
        </a:spcAft>
        <a:buClr>
          <a:srgbClr val="278EC1"/>
        </a:buClr>
        <a:buChar char="•"/>
        <a:defRPr sz="1900">
          <a:solidFill>
            <a:schemeClr val="tx1"/>
          </a:solidFill>
          <a:latin typeface="+mn-lt"/>
        </a:defRPr>
      </a:lvl3pPr>
      <a:lvl4pPr marL="1676400" indent="-239713" algn="l" defTabSz="957263" rtl="0" eaLnBrk="0" fontAlgn="base" hangingPunct="0">
        <a:spcBef>
          <a:spcPct val="20000"/>
        </a:spcBef>
        <a:spcAft>
          <a:spcPct val="0"/>
        </a:spcAft>
        <a:buChar char="–"/>
        <a:defRPr sz="1600">
          <a:solidFill>
            <a:schemeClr val="tx1"/>
          </a:solidFill>
          <a:latin typeface="+mn-lt"/>
        </a:defRPr>
      </a:lvl4pPr>
      <a:lvl5pPr marL="2154238" indent="-238125" algn="l" defTabSz="957263" rtl="0" eaLnBrk="0" fontAlgn="base" hangingPunct="0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+mn-lt"/>
        </a:defRPr>
      </a:lvl5pPr>
      <a:lvl6pPr marL="2611438" indent="-238125" algn="l" defTabSz="957263" rtl="0" fontAlgn="base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+mn-lt"/>
        </a:defRPr>
      </a:lvl6pPr>
      <a:lvl7pPr marL="3068638" indent="-238125" algn="l" defTabSz="957263" rtl="0" fontAlgn="base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+mn-lt"/>
        </a:defRPr>
      </a:lvl7pPr>
      <a:lvl8pPr marL="3525838" indent="-238125" algn="l" defTabSz="957263" rtl="0" fontAlgn="base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+mn-lt"/>
        </a:defRPr>
      </a:lvl8pPr>
      <a:lvl9pPr marL="3983038" indent="-238125" algn="l" defTabSz="957263" rtl="0" fontAlgn="base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2" name="Rectangle 8"/>
          <p:cNvSpPr>
            <a:spLocks noChangeArrowheads="1"/>
          </p:cNvSpPr>
          <p:nvPr/>
        </p:nvSpPr>
        <p:spPr bwMode="auto">
          <a:xfrm>
            <a:off x="0" y="0"/>
            <a:ext cx="9140825" cy="809625"/>
          </a:xfrm>
          <a:prstGeom prst="rect">
            <a:avLst/>
          </a:prstGeom>
          <a:gradFill rotWithShape="1">
            <a:gsLst>
              <a:gs pos="0">
                <a:srgbClr val="CDCDCD"/>
              </a:gs>
              <a:gs pos="100000">
                <a:srgbClr val="EBEBEB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cs-CZ"/>
          </a:p>
        </p:txBody>
      </p:sp>
      <p:sp>
        <p:nvSpPr>
          <p:cNvPr id="5123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719138" y="1079500"/>
            <a:ext cx="7702550" cy="86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1440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5124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719138" y="1943100"/>
            <a:ext cx="7700962" cy="426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9337675" y="6477000"/>
            <a:ext cx="2133600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</a:bodyPr>
          <a:lstStyle>
            <a:lvl1pPr>
              <a:defRPr sz="1600">
                <a:solidFill>
                  <a:srgbClr val="969696"/>
                </a:solidFill>
              </a:defRPr>
            </a:lvl1pPr>
          </a:lstStyle>
          <a:p>
            <a:pPr>
              <a:defRPr/>
            </a:pPr>
            <a:fld id="{C0A39DBC-CC96-4461-832A-2888FACAF919}" type="datetime1">
              <a:rPr lang="cs-CZ"/>
              <a:pPr>
                <a:defRPr/>
              </a:pPr>
              <a:t>12.2.2013</a:t>
            </a:fld>
            <a:endParaRPr lang="cs-CZ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719138" y="6477000"/>
            <a:ext cx="2895600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</a:bodyPr>
          <a:lstStyle>
            <a:lvl1pPr>
              <a:defRPr sz="1600">
                <a:solidFill>
                  <a:srgbClr val="969696"/>
                </a:solidFill>
              </a:defRPr>
            </a:lvl1pPr>
          </a:lstStyle>
          <a:p>
            <a:pPr>
              <a:defRPr/>
            </a:pPr>
            <a:r>
              <a:rPr lang="cs-CZ"/>
              <a:t>Název prezentace - nastavit: Zobrazit &gt; Záhlaví a zápatí &gt; Pole zápatí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621463" y="6477000"/>
            <a:ext cx="1800225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defRPr sz="1600">
                <a:solidFill>
                  <a:srgbClr val="F00000"/>
                </a:solidFill>
              </a:defRPr>
            </a:lvl1pPr>
          </a:lstStyle>
          <a:p>
            <a:pPr>
              <a:defRPr/>
            </a:pPr>
            <a:fld id="{D3D6427F-7453-4BAD-93C9-8D3D74AA16B9}" type="slidenum">
              <a:rPr lang="cs-CZ"/>
              <a:pPr>
                <a:defRPr/>
              </a:pPr>
              <a:t>‹#›</a:t>
            </a:fld>
            <a:r>
              <a:rPr lang="cs-CZ">
                <a:solidFill>
                  <a:srgbClr val="969696"/>
                </a:solidFill>
              </a:rPr>
              <a:t>/15</a:t>
            </a:r>
          </a:p>
        </p:txBody>
      </p:sp>
      <p:pic>
        <p:nvPicPr>
          <p:cNvPr id="5128" name="Picture 7" descr="ENBRA_logo_pos_RGB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6249988" y="-71438"/>
            <a:ext cx="2519362" cy="10572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33" name="Line 9"/>
          <p:cNvSpPr>
            <a:spLocks noChangeShapeType="1"/>
          </p:cNvSpPr>
          <p:nvPr/>
        </p:nvSpPr>
        <p:spPr bwMode="auto">
          <a:xfrm>
            <a:off x="0" y="863600"/>
            <a:ext cx="9140825" cy="0"/>
          </a:xfrm>
          <a:prstGeom prst="line">
            <a:avLst/>
          </a:prstGeom>
          <a:noFill/>
          <a:ln w="38100">
            <a:solidFill>
              <a:srgbClr val="F00000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1035" name="Line 11"/>
          <p:cNvSpPr>
            <a:spLocks noChangeShapeType="1"/>
          </p:cNvSpPr>
          <p:nvPr/>
        </p:nvSpPr>
        <p:spPr bwMode="auto">
          <a:xfrm>
            <a:off x="0" y="6405563"/>
            <a:ext cx="9140825" cy="0"/>
          </a:xfrm>
          <a:prstGeom prst="line">
            <a:avLst/>
          </a:prstGeom>
          <a:noFill/>
          <a:ln w="12700">
            <a:solidFill>
              <a:srgbClr val="C4C4C4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1036" name="Text Box 12"/>
          <p:cNvSpPr txBox="1">
            <a:spLocks noChangeArrowheads="1"/>
          </p:cNvSpPr>
          <p:nvPr/>
        </p:nvSpPr>
        <p:spPr bwMode="auto">
          <a:xfrm>
            <a:off x="719138" y="284163"/>
            <a:ext cx="3273425" cy="41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 anchor="b"/>
          <a:lstStyle/>
          <a:p>
            <a:pPr>
              <a:defRPr/>
            </a:pPr>
            <a:r>
              <a:rPr lang="cs-CZ" sz="2100" b="1">
                <a:solidFill>
                  <a:srgbClr val="F00000"/>
                </a:solidFill>
              </a:rPr>
              <a:t>www.enbra.cz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1" r:id="rId1"/>
    <p:sldLayoutId id="2147483720" r:id="rId2"/>
    <p:sldLayoutId id="2147483721" r:id="rId3"/>
    <p:sldLayoutId id="2147483722" r:id="rId4"/>
    <p:sldLayoutId id="2147483723" r:id="rId5"/>
    <p:sldLayoutId id="2147483724" r:id="rId6"/>
    <p:sldLayoutId id="2147483725" r:id="rId7"/>
    <p:sldLayoutId id="2147483726" r:id="rId8"/>
    <p:sldLayoutId id="2147483727" r:id="rId9"/>
    <p:sldLayoutId id="2147483728" r:id="rId10"/>
    <p:sldLayoutId id="2147483729" r:id="rId11"/>
    <p:sldLayoutId id="2147483753" r:id="rId12"/>
  </p:sldLayoutIdLst>
  <p:txStyles>
    <p:titleStyle>
      <a:lvl1pPr algn="l" rtl="0" fontAlgn="base">
        <a:lnSpc>
          <a:spcPct val="80000"/>
        </a:lnSpc>
        <a:spcBef>
          <a:spcPct val="0"/>
        </a:spcBef>
        <a:spcAft>
          <a:spcPct val="0"/>
        </a:spcAft>
        <a:defRPr sz="34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lnSpc>
          <a:spcPct val="80000"/>
        </a:lnSpc>
        <a:spcBef>
          <a:spcPct val="0"/>
        </a:spcBef>
        <a:spcAft>
          <a:spcPct val="0"/>
        </a:spcAft>
        <a:defRPr sz="3400">
          <a:solidFill>
            <a:schemeClr val="tx2"/>
          </a:solidFill>
          <a:latin typeface="Calibri" pitchFamily="34" charset="0"/>
        </a:defRPr>
      </a:lvl2pPr>
      <a:lvl3pPr algn="l" rtl="0" fontAlgn="base">
        <a:lnSpc>
          <a:spcPct val="80000"/>
        </a:lnSpc>
        <a:spcBef>
          <a:spcPct val="0"/>
        </a:spcBef>
        <a:spcAft>
          <a:spcPct val="0"/>
        </a:spcAft>
        <a:defRPr sz="3400">
          <a:solidFill>
            <a:schemeClr val="tx2"/>
          </a:solidFill>
          <a:latin typeface="Calibri" pitchFamily="34" charset="0"/>
        </a:defRPr>
      </a:lvl3pPr>
      <a:lvl4pPr algn="l" rtl="0" fontAlgn="base">
        <a:lnSpc>
          <a:spcPct val="80000"/>
        </a:lnSpc>
        <a:spcBef>
          <a:spcPct val="0"/>
        </a:spcBef>
        <a:spcAft>
          <a:spcPct val="0"/>
        </a:spcAft>
        <a:defRPr sz="3400">
          <a:solidFill>
            <a:schemeClr val="tx2"/>
          </a:solidFill>
          <a:latin typeface="Calibri" pitchFamily="34" charset="0"/>
        </a:defRPr>
      </a:lvl4pPr>
      <a:lvl5pPr algn="l" rtl="0" fontAlgn="base">
        <a:lnSpc>
          <a:spcPct val="80000"/>
        </a:lnSpc>
        <a:spcBef>
          <a:spcPct val="0"/>
        </a:spcBef>
        <a:spcAft>
          <a:spcPct val="0"/>
        </a:spcAft>
        <a:defRPr sz="3400">
          <a:solidFill>
            <a:schemeClr val="tx2"/>
          </a:solidFill>
          <a:latin typeface="Calibri" pitchFamily="34" charset="0"/>
        </a:defRPr>
      </a:lvl5pPr>
      <a:lvl6pPr marL="457200" algn="l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3400">
          <a:solidFill>
            <a:schemeClr val="tx2"/>
          </a:solidFill>
          <a:latin typeface="Calibri" pitchFamily="34" charset="0"/>
        </a:defRPr>
      </a:lvl6pPr>
      <a:lvl7pPr marL="914400" algn="l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3400">
          <a:solidFill>
            <a:schemeClr val="tx2"/>
          </a:solidFill>
          <a:latin typeface="Calibri" pitchFamily="34" charset="0"/>
        </a:defRPr>
      </a:lvl7pPr>
      <a:lvl8pPr marL="1371600" algn="l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3400">
          <a:solidFill>
            <a:schemeClr val="tx2"/>
          </a:solidFill>
          <a:latin typeface="Calibri" pitchFamily="34" charset="0"/>
        </a:defRPr>
      </a:lvl8pPr>
      <a:lvl9pPr marL="1828800" algn="l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3400">
          <a:solidFill>
            <a:schemeClr val="tx2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Blip>
          <a:blip r:embed="rId15"/>
        </a:buBlip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Blip>
          <a:blip r:embed="rId15"/>
        </a:buBlip>
        <a:defRPr sz="21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Blip>
          <a:blip r:embed="rId15"/>
        </a:buBlip>
        <a:defRPr sz="21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Blip>
          <a:blip r:embed="rId15"/>
        </a:buBlip>
        <a:defRPr sz="21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Blip>
          <a:blip r:embed="rId15"/>
        </a:buBlip>
        <a:defRPr sz="21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Blip>
          <a:blip r:embed="rId15"/>
        </a:buBlip>
        <a:defRPr sz="21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Blip>
          <a:blip r:embed="rId15"/>
        </a:buBlip>
        <a:defRPr sz="21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Blip>
          <a:blip r:embed="rId15"/>
        </a:buBlip>
        <a:defRPr sz="21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Blip>
          <a:blip r:embed="rId15"/>
        </a:buBlip>
        <a:defRPr sz="21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Rectangle 2"/>
          <p:cNvSpPr>
            <a:spLocks noChangeArrowheads="1"/>
          </p:cNvSpPr>
          <p:nvPr/>
        </p:nvSpPr>
        <p:spPr bwMode="auto">
          <a:xfrm>
            <a:off x="0" y="0"/>
            <a:ext cx="9140825" cy="809625"/>
          </a:xfrm>
          <a:prstGeom prst="rect">
            <a:avLst/>
          </a:prstGeom>
          <a:gradFill rotWithShape="1">
            <a:gsLst>
              <a:gs pos="0">
                <a:srgbClr val="CDCDCD"/>
              </a:gs>
              <a:gs pos="100000">
                <a:srgbClr val="EBEBEB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cs-CZ"/>
          </a:p>
        </p:txBody>
      </p:sp>
      <p:sp>
        <p:nvSpPr>
          <p:cNvPr id="6147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719138" y="1077913"/>
            <a:ext cx="7700962" cy="5129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3600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14693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9337675" y="6477000"/>
            <a:ext cx="2133600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</a:bodyPr>
          <a:lstStyle>
            <a:lvl1pPr>
              <a:defRPr sz="1600">
                <a:solidFill>
                  <a:srgbClr val="969696"/>
                </a:solidFill>
              </a:defRPr>
            </a:lvl1pPr>
          </a:lstStyle>
          <a:p>
            <a:pPr>
              <a:defRPr/>
            </a:pPr>
            <a:fld id="{9B5370FB-7A83-4FED-8213-8C4E55EDF8DB}" type="datetime1">
              <a:rPr lang="cs-CZ"/>
              <a:pPr>
                <a:defRPr/>
              </a:pPr>
              <a:t>12.2.2013</a:t>
            </a:fld>
            <a:endParaRPr lang="cs-CZ"/>
          </a:p>
        </p:txBody>
      </p:sp>
      <p:sp>
        <p:nvSpPr>
          <p:cNvPr id="114694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719138" y="6477000"/>
            <a:ext cx="5757862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</a:bodyPr>
          <a:lstStyle>
            <a:lvl1pPr>
              <a:defRPr sz="1600">
                <a:solidFill>
                  <a:srgbClr val="969696"/>
                </a:solidFill>
              </a:defRPr>
            </a:lvl1pPr>
          </a:lstStyle>
          <a:p>
            <a:pPr>
              <a:defRPr/>
            </a:pPr>
            <a:r>
              <a:rPr lang="cs-CZ"/>
              <a:t>Název prezentace - nastavit: Zobrazit &gt; Záhlaví a zápatí &gt; Pole zápatí</a:t>
            </a:r>
          </a:p>
        </p:txBody>
      </p:sp>
      <p:sp>
        <p:nvSpPr>
          <p:cNvPr id="114695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621463" y="6477000"/>
            <a:ext cx="1800225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defRPr sz="1600">
                <a:solidFill>
                  <a:srgbClr val="F00000"/>
                </a:solidFill>
              </a:defRPr>
            </a:lvl1pPr>
          </a:lstStyle>
          <a:p>
            <a:pPr>
              <a:defRPr/>
            </a:pPr>
            <a:fld id="{66AB809F-2B93-430D-AFC8-135E5B1B9ADD}" type="slidenum">
              <a:rPr lang="cs-CZ"/>
              <a:pPr>
                <a:defRPr/>
              </a:pPr>
              <a:t>‹#›</a:t>
            </a:fld>
            <a:r>
              <a:rPr lang="cs-CZ">
                <a:solidFill>
                  <a:srgbClr val="969696"/>
                </a:solidFill>
              </a:rPr>
              <a:t>/15</a:t>
            </a:r>
          </a:p>
        </p:txBody>
      </p:sp>
      <p:pic>
        <p:nvPicPr>
          <p:cNvPr id="6151" name="Picture 8" descr="ENBRA_logo_pos_RGB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6249988" y="-71438"/>
            <a:ext cx="2519362" cy="10572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4697" name="Line 9"/>
          <p:cNvSpPr>
            <a:spLocks noChangeShapeType="1"/>
          </p:cNvSpPr>
          <p:nvPr/>
        </p:nvSpPr>
        <p:spPr bwMode="auto">
          <a:xfrm>
            <a:off x="0" y="863600"/>
            <a:ext cx="9140825" cy="0"/>
          </a:xfrm>
          <a:prstGeom prst="line">
            <a:avLst/>
          </a:prstGeom>
          <a:noFill/>
          <a:ln w="38100">
            <a:solidFill>
              <a:srgbClr val="F00000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114698" name="Line 10"/>
          <p:cNvSpPr>
            <a:spLocks noChangeShapeType="1"/>
          </p:cNvSpPr>
          <p:nvPr/>
        </p:nvSpPr>
        <p:spPr bwMode="auto">
          <a:xfrm>
            <a:off x="0" y="6405563"/>
            <a:ext cx="9140825" cy="0"/>
          </a:xfrm>
          <a:prstGeom prst="line">
            <a:avLst/>
          </a:prstGeom>
          <a:noFill/>
          <a:ln w="12700">
            <a:solidFill>
              <a:srgbClr val="C4C4C4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114699" name="Text Box 11"/>
          <p:cNvSpPr txBox="1">
            <a:spLocks noChangeArrowheads="1"/>
          </p:cNvSpPr>
          <p:nvPr/>
        </p:nvSpPr>
        <p:spPr bwMode="auto">
          <a:xfrm>
            <a:off x="719138" y="284163"/>
            <a:ext cx="3273425" cy="41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 anchor="b"/>
          <a:lstStyle/>
          <a:p>
            <a:pPr>
              <a:defRPr/>
            </a:pPr>
            <a:r>
              <a:rPr lang="cs-CZ" sz="2100" b="1">
                <a:solidFill>
                  <a:srgbClr val="F00000"/>
                </a:solidFill>
              </a:rPr>
              <a:t>www.enbra.cz</a:t>
            </a:r>
          </a:p>
        </p:txBody>
      </p:sp>
      <p:sp>
        <p:nvSpPr>
          <p:cNvPr id="6155" name="Rectangle 12"/>
          <p:cNvSpPr>
            <a:spLocks noGrp="1" noChangeArrowheads="1"/>
          </p:cNvSpPr>
          <p:nvPr>
            <p:ph type="title"/>
          </p:nvPr>
        </p:nvSpPr>
        <p:spPr bwMode="auto">
          <a:xfrm>
            <a:off x="719138" y="1077913"/>
            <a:ext cx="7702550" cy="376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4" r:id="rId1"/>
    <p:sldLayoutId id="2147483730" r:id="rId2"/>
    <p:sldLayoutId id="2147483731" r:id="rId3"/>
    <p:sldLayoutId id="2147483732" r:id="rId4"/>
    <p:sldLayoutId id="2147483733" r:id="rId5"/>
    <p:sldLayoutId id="2147483734" r:id="rId6"/>
    <p:sldLayoutId id="2147483735" r:id="rId7"/>
    <p:sldLayoutId id="2147483736" r:id="rId8"/>
    <p:sldLayoutId id="2147483737" r:id="rId9"/>
    <p:sldLayoutId id="2147483738" r:id="rId10"/>
    <p:sldLayoutId id="2147483739" r:id="rId11"/>
  </p:sldLayoutIdLst>
  <p:hf hdr="0"/>
  <p:txStyles>
    <p:titleStyle>
      <a:lvl1pPr algn="l" rtl="0" fontAlgn="base">
        <a:lnSpc>
          <a:spcPct val="80000"/>
        </a:lnSpc>
        <a:spcBef>
          <a:spcPct val="0"/>
        </a:spcBef>
        <a:spcAft>
          <a:spcPct val="0"/>
        </a:spcAft>
        <a:defRPr sz="1600">
          <a:solidFill>
            <a:srgbClr val="F00000"/>
          </a:solidFill>
          <a:latin typeface="+mj-lt"/>
          <a:ea typeface="+mj-ea"/>
          <a:cs typeface="+mj-cs"/>
        </a:defRPr>
      </a:lvl1pPr>
      <a:lvl2pPr algn="l" rtl="0" fontAlgn="base">
        <a:lnSpc>
          <a:spcPct val="80000"/>
        </a:lnSpc>
        <a:spcBef>
          <a:spcPct val="0"/>
        </a:spcBef>
        <a:spcAft>
          <a:spcPct val="0"/>
        </a:spcAft>
        <a:defRPr sz="1600">
          <a:solidFill>
            <a:srgbClr val="F00000"/>
          </a:solidFill>
          <a:latin typeface="Calibri" pitchFamily="34" charset="0"/>
        </a:defRPr>
      </a:lvl2pPr>
      <a:lvl3pPr algn="l" rtl="0" fontAlgn="base">
        <a:lnSpc>
          <a:spcPct val="80000"/>
        </a:lnSpc>
        <a:spcBef>
          <a:spcPct val="0"/>
        </a:spcBef>
        <a:spcAft>
          <a:spcPct val="0"/>
        </a:spcAft>
        <a:defRPr sz="1600">
          <a:solidFill>
            <a:srgbClr val="F00000"/>
          </a:solidFill>
          <a:latin typeface="Calibri" pitchFamily="34" charset="0"/>
        </a:defRPr>
      </a:lvl3pPr>
      <a:lvl4pPr algn="l" rtl="0" fontAlgn="base">
        <a:lnSpc>
          <a:spcPct val="80000"/>
        </a:lnSpc>
        <a:spcBef>
          <a:spcPct val="0"/>
        </a:spcBef>
        <a:spcAft>
          <a:spcPct val="0"/>
        </a:spcAft>
        <a:defRPr sz="1600">
          <a:solidFill>
            <a:srgbClr val="F00000"/>
          </a:solidFill>
          <a:latin typeface="Calibri" pitchFamily="34" charset="0"/>
        </a:defRPr>
      </a:lvl4pPr>
      <a:lvl5pPr algn="l" rtl="0" fontAlgn="base">
        <a:lnSpc>
          <a:spcPct val="80000"/>
        </a:lnSpc>
        <a:spcBef>
          <a:spcPct val="0"/>
        </a:spcBef>
        <a:spcAft>
          <a:spcPct val="0"/>
        </a:spcAft>
        <a:defRPr sz="1600">
          <a:solidFill>
            <a:srgbClr val="F00000"/>
          </a:solidFill>
          <a:latin typeface="Calibri" pitchFamily="34" charset="0"/>
        </a:defRPr>
      </a:lvl5pPr>
      <a:lvl6pPr marL="457200" algn="l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1600">
          <a:solidFill>
            <a:srgbClr val="F00000"/>
          </a:solidFill>
          <a:latin typeface="Calibri" pitchFamily="34" charset="0"/>
        </a:defRPr>
      </a:lvl6pPr>
      <a:lvl7pPr marL="914400" algn="l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1600">
          <a:solidFill>
            <a:srgbClr val="F00000"/>
          </a:solidFill>
          <a:latin typeface="Calibri" pitchFamily="34" charset="0"/>
        </a:defRPr>
      </a:lvl7pPr>
      <a:lvl8pPr marL="1371600" algn="l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1600">
          <a:solidFill>
            <a:srgbClr val="F00000"/>
          </a:solidFill>
          <a:latin typeface="Calibri" pitchFamily="34" charset="0"/>
        </a:defRPr>
      </a:lvl8pPr>
      <a:lvl9pPr marL="1828800" algn="l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1600">
          <a:solidFill>
            <a:srgbClr val="F00000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Blip>
          <a:blip r:embed="rId14"/>
        </a:buBlip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Blip>
          <a:blip r:embed="rId14"/>
        </a:buBlip>
        <a:defRPr sz="21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Blip>
          <a:blip r:embed="rId14"/>
        </a:buBlip>
        <a:defRPr sz="21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Blip>
          <a:blip r:embed="rId14"/>
        </a:buBlip>
        <a:defRPr sz="21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Blip>
          <a:blip r:embed="rId14"/>
        </a:buBlip>
        <a:defRPr sz="21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Blip>
          <a:blip r:embed="rId14"/>
        </a:buBlip>
        <a:defRPr sz="21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Blip>
          <a:blip r:embed="rId14"/>
        </a:buBlip>
        <a:defRPr sz="21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Blip>
          <a:blip r:embed="rId14"/>
        </a:buBlip>
        <a:defRPr sz="21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Blip>
          <a:blip r:embed="rId14"/>
        </a:buBlip>
        <a:defRPr sz="21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8" name="Rectangle 2"/>
          <p:cNvSpPr>
            <a:spLocks noChangeArrowheads="1"/>
          </p:cNvSpPr>
          <p:nvPr/>
        </p:nvSpPr>
        <p:spPr bwMode="auto">
          <a:xfrm>
            <a:off x="0" y="0"/>
            <a:ext cx="9140825" cy="809625"/>
          </a:xfrm>
          <a:prstGeom prst="rect">
            <a:avLst/>
          </a:prstGeom>
          <a:gradFill rotWithShape="1">
            <a:gsLst>
              <a:gs pos="0">
                <a:srgbClr val="CDCDCD"/>
              </a:gs>
              <a:gs pos="100000">
                <a:srgbClr val="EBEBEB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cs-CZ"/>
          </a:p>
        </p:txBody>
      </p:sp>
      <p:sp>
        <p:nvSpPr>
          <p:cNvPr id="7171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719138" y="2228850"/>
            <a:ext cx="7700962" cy="397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1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32101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9337675" y="6477000"/>
            <a:ext cx="2133600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</a:bodyPr>
          <a:lstStyle>
            <a:lvl1pPr>
              <a:defRPr sz="1600">
                <a:solidFill>
                  <a:srgbClr val="969696"/>
                </a:solidFill>
              </a:defRPr>
            </a:lvl1pPr>
          </a:lstStyle>
          <a:p>
            <a:pPr>
              <a:defRPr/>
            </a:pPr>
            <a:fld id="{6FD098CD-8A92-413B-99C5-C8902BB2CDDB}" type="datetime1">
              <a:rPr lang="cs-CZ"/>
              <a:pPr>
                <a:defRPr/>
              </a:pPr>
              <a:t>12.2.2013</a:t>
            </a:fld>
            <a:endParaRPr lang="cs-CZ"/>
          </a:p>
        </p:txBody>
      </p:sp>
      <p:sp>
        <p:nvSpPr>
          <p:cNvPr id="132102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719138" y="6477000"/>
            <a:ext cx="5757862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</a:bodyPr>
          <a:lstStyle>
            <a:lvl1pPr>
              <a:defRPr sz="1600">
                <a:solidFill>
                  <a:srgbClr val="969696"/>
                </a:solidFill>
              </a:defRPr>
            </a:lvl1pPr>
          </a:lstStyle>
          <a:p>
            <a:pPr>
              <a:defRPr/>
            </a:pPr>
            <a:r>
              <a:rPr lang="cs-CZ"/>
              <a:t>Název prezentace - nastavit: Zobrazit &gt; Záhlaví a zápatí &gt; Pole zápatí</a:t>
            </a:r>
          </a:p>
        </p:txBody>
      </p:sp>
      <p:sp>
        <p:nvSpPr>
          <p:cNvPr id="132103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621463" y="6477000"/>
            <a:ext cx="1800225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defRPr sz="1600">
                <a:solidFill>
                  <a:srgbClr val="F00000"/>
                </a:solidFill>
              </a:defRPr>
            </a:lvl1pPr>
          </a:lstStyle>
          <a:p>
            <a:pPr>
              <a:defRPr/>
            </a:pPr>
            <a:fld id="{E349692B-943D-4D37-8405-8C92D6511D55}" type="slidenum">
              <a:rPr lang="cs-CZ"/>
              <a:pPr>
                <a:defRPr/>
              </a:pPr>
              <a:t>‹#›</a:t>
            </a:fld>
            <a:r>
              <a:rPr lang="cs-CZ">
                <a:solidFill>
                  <a:srgbClr val="969696"/>
                </a:solidFill>
              </a:rPr>
              <a:t>/15</a:t>
            </a:r>
          </a:p>
        </p:txBody>
      </p:sp>
      <p:pic>
        <p:nvPicPr>
          <p:cNvPr id="7175" name="Picture 8" descr="ENBRA_logo_pos_RGB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6249988" y="-71438"/>
            <a:ext cx="2519362" cy="10572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2105" name="Line 9"/>
          <p:cNvSpPr>
            <a:spLocks noChangeShapeType="1"/>
          </p:cNvSpPr>
          <p:nvPr/>
        </p:nvSpPr>
        <p:spPr bwMode="auto">
          <a:xfrm>
            <a:off x="0" y="863600"/>
            <a:ext cx="9140825" cy="0"/>
          </a:xfrm>
          <a:prstGeom prst="line">
            <a:avLst/>
          </a:prstGeom>
          <a:noFill/>
          <a:ln w="38100">
            <a:solidFill>
              <a:srgbClr val="F00000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132106" name="Line 10"/>
          <p:cNvSpPr>
            <a:spLocks noChangeShapeType="1"/>
          </p:cNvSpPr>
          <p:nvPr/>
        </p:nvSpPr>
        <p:spPr bwMode="auto">
          <a:xfrm>
            <a:off x="0" y="6405563"/>
            <a:ext cx="9140825" cy="0"/>
          </a:xfrm>
          <a:prstGeom prst="line">
            <a:avLst/>
          </a:prstGeom>
          <a:noFill/>
          <a:ln w="12700">
            <a:solidFill>
              <a:srgbClr val="C4C4C4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132107" name="Text Box 11"/>
          <p:cNvSpPr txBox="1">
            <a:spLocks noChangeArrowheads="1"/>
          </p:cNvSpPr>
          <p:nvPr/>
        </p:nvSpPr>
        <p:spPr bwMode="auto">
          <a:xfrm>
            <a:off x="719138" y="284163"/>
            <a:ext cx="3273425" cy="41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 anchor="b"/>
          <a:lstStyle/>
          <a:p>
            <a:pPr>
              <a:defRPr/>
            </a:pPr>
            <a:r>
              <a:rPr lang="cs-CZ" sz="2100" b="1">
                <a:solidFill>
                  <a:srgbClr val="F00000"/>
                </a:solidFill>
              </a:rPr>
              <a:t>www.enbra.cz</a:t>
            </a:r>
          </a:p>
        </p:txBody>
      </p:sp>
      <p:sp>
        <p:nvSpPr>
          <p:cNvPr id="7179" name="Rectangle 12"/>
          <p:cNvSpPr>
            <a:spLocks noGrp="1" noChangeArrowheads="1"/>
          </p:cNvSpPr>
          <p:nvPr>
            <p:ph type="title"/>
          </p:nvPr>
        </p:nvSpPr>
        <p:spPr bwMode="auto">
          <a:xfrm>
            <a:off x="719138" y="1431925"/>
            <a:ext cx="7700962" cy="515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5" r:id="rId1"/>
    <p:sldLayoutId id="2147483740" r:id="rId2"/>
    <p:sldLayoutId id="2147483741" r:id="rId3"/>
    <p:sldLayoutId id="2147483742" r:id="rId4"/>
    <p:sldLayoutId id="2147483743" r:id="rId5"/>
    <p:sldLayoutId id="2147483744" r:id="rId6"/>
    <p:sldLayoutId id="2147483745" r:id="rId7"/>
    <p:sldLayoutId id="2147483746" r:id="rId8"/>
    <p:sldLayoutId id="2147483747" r:id="rId9"/>
    <p:sldLayoutId id="2147483748" r:id="rId10"/>
    <p:sldLayoutId id="2147483749" r:id="rId11"/>
  </p:sldLayoutIdLst>
  <p:hf hdr="0"/>
  <p:txStyles>
    <p:titleStyle>
      <a:lvl1pPr algn="ctr" rtl="0" fontAlgn="base">
        <a:lnSpc>
          <a:spcPct val="80000"/>
        </a:lnSpc>
        <a:spcBef>
          <a:spcPct val="0"/>
        </a:spcBef>
        <a:spcAft>
          <a:spcPct val="0"/>
        </a:spcAft>
        <a:defRPr sz="2100">
          <a:solidFill>
            <a:srgbClr val="EE0000"/>
          </a:solidFill>
          <a:latin typeface="+mj-lt"/>
          <a:ea typeface="+mj-ea"/>
          <a:cs typeface="+mj-cs"/>
        </a:defRPr>
      </a:lvl1pPr>
      <a:lvl2pPr algn="ctr" rtl="0" fontAlgn="base">
        <a:lnSpc>
          <a:spcPct val="80000"/>
        </a:lnSpc>
        <a:spcBef>
          <a:spcPct val="0"/>
        </a:spcBef>
        <a:spcAft>
          <a:spcPct val="0"/>
        </a:spcAft>
        <a:defRPr sz="2100">
          <a:solidFill>
            <a:srgbClr val="EE0000"/>
          </a:solidFill>
          <a:latin typeface="Calibri" pitchFamily="34" charset="0"/>
        </a:defRPr>
      </a:lvl2pPr>
      <a:lvl3pPr algn="ctr" rtl="0" fontAlgn="base">
        <a:lnSpc>
          <a:spcPct val="80000"/>
        </a:lnSpc>
        <a:spcBef>
          <a:spcPct val="0"/>
        </a:spcBef>
        <a:spcAft>
          <a:spcPct val="0"/>
        </a:spcAft>
        <a:defRPr sz="2100">
          <a:solidFill>
            <a:srgbClr val="EE0000"/>
          </a:solidFill>
          <a:latin typeface="Calibri" pitchFamily="34" charset="0"/>
        </a:defRPr>
      </a:lvl3pPr>
      <a:lvl4pPr algn="ctr" rtl="0" fontAlgn="base">
        <a:lnSpc>
          <a:spcPct val="80000"/>
        </a:lnSpc>
        <a:spcBef>
          <a:spcPct val="0"/>
        </a:spcBef>
        <a:spcAft>
          <a:spcPct val="0"/>
        </a:spcAft>
        <a:defRPr sz="2100">
          <a:solidFill>
            <a:srgbClr val="EE0000"/>
          </a:solidFill>
          <a:latin typeface="Calibri" pitchFamily="34" charset="0"/>
        </a:defRPr>
      </a:lvl4pPr>
      <a:lvl5pPr algn="ctr" rtl="0" fontAlgn="base">
        <a:lnSpc>
          <a:spcPct val="80000"/>
        </a:lnSpc>
        <a:spcBef>
          <a:spcPct val="0"/>
        </a:spcBef>
        <a:spcAft>
          <a:spcPct val="0"/>
        </a:spcAft>
        <a:defRPr sz="2100">
          <a:solidFill>
            <a:srgbClr val="EE0000"/>
          </a:solidFill>
          <a:latin typeface="Calibri" pitchFamily="34" charset="0"/>
        </a:defRPr>
      </a:lvl5pPr>
      <a:lvl6pPr marL="457200" algn="ctr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2100">
          <a:solidFill>
            <a:srgbClr val="EE0000"/>
          </a:solidFill>
          <a:latin typeface="Calibri" pitchFamily="34" charset="0"/>
        </a:defRPr>
      </a:lvl6pPr>
      <a:lvl7pPr marL="914400" algn="ctr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2100">
          <a:solidFill>
            <a:srgbClr val="EE0000"/>
          </a:solidFill>
          <a:latin typeface="Calibri" pitchFamily="34" charset="0"/>
        </a:defRPr>
      </a:lvl7pPr>
      <a:lvl8pPr marL="1371600" algn="ctr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2100">
          <a:solidFill>
            <a:srgbClr val="EE0000"/>
          </a:solidFill>
          <a:latin typeface="Calibri" pitchFamily="34" charset="0"/>
        </a:defRPr>
      </a:lvl8pPr>
      <a:lvl9pPr marL="1828800" algn="ctr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2100">
          <a:solidFill>
            <a:srgbClr val="EE0000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Blip>
          <a:blip r:embed="rId14"/>
        </a:buBlip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Blip>
          <a:blip r:embed="rId14"/>
        </a:buBlip>
        <a:defRPr sz="21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Blip>
          <a:blip r:embed="rId14"/>
        </a:buBlip>
        <a:defRPr sz="21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Blip>
          <a:blip r:embed="rId14"/>
        </a:buBlip>
        <a:defRPr sz="21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Blip>
          <a:blip r:embed="rId14"/>
        </a:buBlip>
        <a:defRPr sz="21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Blip>
          <a:blip r:embed="rId14"/>
        </a:buBlip>
        <a:defRPr sz="21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Blip>
          <a:blip r:embed="rId14"/>
        </a:buBlip>
        <a:defRPr sz="21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Blip>
          <a:blip r:embed="rId14"/>
        </a:buBlip>
        <a:defRPr sz="21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Blip>
          <a:blip r:embed="rId14"/>
        </a:buBlip>
        <a:defRPr sz="21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9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20.wmf"/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19.wmf"/><Relationship Id="rId5" Type="http://schemas.openxmlformats.org/officeDocument/2006/relationships/image" Target="../media/image18.wmf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wmf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hyperlink" Target="http://www.groepterryn.be/terrynhout/nederlands/images/golfplaten.gif" TargetMode="Externa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25.wmf"/><Relationship Id="rId5" Type="http://schemas.openxmlformats.org/officeDocument/2006/relationships/image" Target="../media/image24.wmf"/><Relationship Id="rId4" Type="http://schemas.openxmlformats.org/officeDocument/2006/relationships/image" Target="../media/image23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wmf"/><Relationship Id="rId1" Type="http://schemas.openxmlformats.org/officeDocument/2006/relationships/slideLayout" Target="../slideLayouts/slideLayout1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hyperlink" Target="../../FINAL/SolariXX.exe" TargetMode="External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28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9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9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9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9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9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9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9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5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23" name="Rectangle 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755650" y="3068638"/>
            <a:ext cx="5544542" cy="3240087"/>
          </a:xfrm>
        </p:spPr>
        <p:txBody>
          <a:bodyPr/>
          <a:lstStyle/>
          <a:p>
            <a:pPr>
              <a:defRPr/>
            </a:pPr>
            <a:r>
              <a:rPr lang="de-DE" sz="3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ROTEX </a:t>
            </a:r>
            <a:r>
              <a:rPr lang="cs-CZ" sz="30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Solaris</a:t>
            </a:r>
            <a:endParaRPr lang="cs-CZ" sz="3000" b="1" dirty="0" smtClean="0">
              <a:solidFill>
                <a:schemeClr val="tx1">
                  <a:lumMod val="95000"/>
                  <a:lumOff val="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cs-CZ" sz="2400" dirty="0" smtClean="0"/>
              <a:t>pokrokový solární systém</a:t>
            </a:r>
            <a:endParaRPr lang="cs-CZ" sz="2400" dirty="0" smtClean="0"/>
          </a:p>
          <a:p>
            <a:pPr>
              <a:defRPr/>
            </a:pPr>
            <a:endParaRPr lang="cs-CZ" sz="2400" dirty="0" smtClean="0"/>
          </a:p>
          <a:p>
            <a:pPr>
              <a:defRPr/>
            </a:pPr>
            <a:endParaRPr lang="cs-CZ" sz="2400" dirty="0" smtClean="0"/>
          </a:p>
          <a:p>
            <a:pPr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cs-CZ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Ing. Ivo Zabloudil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 err="1" smtClean="0"/>
              <a:t>product</a:t>
            </a:r>
            <a:r>
              <a:rPr lang="cs-CZ" sz="2400" dirty="0" smtClean="0"/>
              <a:t> </a:t>
            </a:r>
            <a:r>
              <a:rPr lang="cs-CZ" sz="2400" dirty="0" err="1" smtClean="0"/>
              <a:t>manager</a:t>
            </a:r>
            <a:endParaRPr lang="cs-CZ" sz="2400" dirty="0" smtClean="0"/>
          </a:p>
          <a:p>
            <a:pPr>
              <a:defRPr/>
            </a:pPr>
            <a:endParaRPr lang="de-DE" sz="2400" dirty="0" smtClean="0"/>
          </a:p>
          <a:p>
            <a:pPr>
              <a:defRPr/>
            </a:pPr>
            <a:endParaRPr lang="de-DE" sz="3800" dirty="0"/>
          </a:p>
        </p:txBody>
      </p:sp>
      <p:pic>
        <p:nvPicPr>
          <p:cNvPr id="14337" name="Picture 1" descr="D:\SOLÁRNÍ SYSTÉMY\solaris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11960" y="2650413"/>
            <a:ext cx="4642854" cy="420758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Rectangle 2"/>
          <p:cNvSpPr>
            <a:spLocks noGrp="1" noChangeArrowheads="1"/>
          </p:cNvSpPr>
          <p:nvPr>
            <p:ph type="title"/>
          </p:nvPr>
        </p:nvSpPr>
        <p:spPr>
          <a:xfrm>
            <a:off x="719138" y="1079500"/>
            <a:ext cx="7702550" cy="693316"/>
          </a:xfrm>
        </p:spPr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Energie slunečního záření</a:t>
            </a:r>
            <a:endParaRPr lang="de-DE" b="1" dirty="0" smtClean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83568" y="1700808"/>
            <a:ext cx="799288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ctr"/>
            <a:r>
              <a:rPr lang="cs-CZ" sz="2400" dirty="0" smtClean="0"/>
              <a:t>Energie globálního slunečního záření dopadajícího na </a:t>
            </a:r>
            <a:r>
              <a:rPr lang="cs-CZ" sz="2400" b="1" dirty="0" smtClean="0"/>
              <a:t>1m</a:t>
            </a:r>
            <a:r>
              <a:rPr lang="cs-CZ" sz="2400" b="1" baseline="30000" dirty="0" smtClean="0"/>
              <a:t>2</a:t>
            </a:r>
            <a:r>
              <a:rPr lang="cs-CZ" sz="2400" b="1" dirty="0" smtClean="0"/>
              <a:t> </a:t>
            </a:r>
            <a:r>
              <a:rPr lang="cs-CZ" sz="2400" dirty="0" smtClean="0"/>
              <a:t>vodorovné plochy se v ČR </a:t>
            </a:r>
            <a:r>
              <a:rPr lang="cs-CZ" sz="2400" dirty="0" smtClean="0"/>
              <a:t>pohybuje </a:t>
            </a:r>
            <a:r>
              <a:rPr lang="cs-CZ" sz="2400" dirty="0" smtClean="0"/>
              <a:t>okolo </a:t>
            </a:r>
            <a:r>
              <a:rPr lang="cs-CZ" sz="2400" b="1" dirty="0" smtClean="0"/>
              <a:t>1 100 kWh </a:t>
            </a:r>
            <a:r>
              <a:rPr lang="cs-CZ" sz="2400" dirty="0" smtClean="0"/>
              <a:t>ročně </a:t>
            </a:r>
            <a:r>
              <a:rPr lang="cs-CZ" sz="2000" i="1" dirty="0" smtClean="0"/>
              <a:t>(</a:t>
            </a:r>
            <a:r>
              <a:rPr lang="cs-CZ" sz="2000" i="1" dirty="0" smtClean="0">
                <a:sym typeface="Symbol"/>
              </a:rPr>
              <a:t>10%)</a:t>
            </a:r>
            <a:r>
              <a:rPr lang="cs-CZ" sz="2000" i="1" dirty="0" smtClean="0"/>
              <a:t>, </a:t>
            </a:r>
            <a:r>
              <a:rPr lang="cs-CZ" sz="2400" dirty="0" smtClean="0"/>
              <a:t>což odpovídá energii cca </a:t>
            </a:r>
            <a:r>
              <a:rPr lang="cs-CZ" sz="2400" b="1" dirty="0" smtClean="0"/>
              <a:t>105 m</a:t>
            </a:r>
            <a:r>
              <a:rPr lang="cs-CZ" sz="2400" b="1" baseline="30000" dirty="0" smtClean="0"/>
              <a:t>3</a:t>
            </a:r>
            <a:r>
              <a:rPr lang="cs-CZ" sz="2400" b="1" dirty="0" smtClean="0"/>
              <a:t> zemního plynu</a:t>
            </a:r>
            <a:r>
              <a:rPr lang="cs-CZ" sz="2400" dirty="0" smtClean="0"/>
              <a:t> </a:t>
            </a:r>
            <a:r>
              <a:rPr lang="cs-CZ" sz="2000" i="1" dirty="0" smtClean="0"/>
              <a:t>(o spalném teple 10,5 kWh/m</a:t>
            </a:r>
            <a:r>
              <a:rPr lang="cs-CZ" sz="2000" i="1" baseline="30000" dirty="0" smtClean="0"/>
              <a:t>3</a:t>
            </a:r>
            <a:r>
              <a:rPr lang="cs-CZ" sz="2000" i="1" dirty="0" smtClean="0"/>
              <a:t>). </a:t>
            </a:r>
            <a:endParaRPr lang="cs-CZ" sz="2400" i="1" dirty="0" smtClean="0"/>
          </a:p>
        </p:txBody>
      </p:sp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5655" y="3158253"/>
            <a:ext cx="6408713" cy="36997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ovéPole 9"/>
          <p:cNvSpPr txBox="1"/>
          <p:nvPr/>
        </p:nvSpPr>
        <p:spPr>
          <a:xfrm>
            <a:off x="7380312" y="6453336"/>
            <a:ext cx="17636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2000" i="1" dirty="0" smtClean="0"/>
              <a:t>11 Kč/m</a:t>
            </a:r>
            <a:r>
              <a:rPr lang="cs-CZ" sz="2000" i="1" baseline="30000" dirty="0" smtClean="0"/>
              <a:t>3</a:t>
            </a:r>
            <a:endParaRPr lang="cs-CZ" sz="2000" i="1" baseline="30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ovéPole 7"/>
          <p:cNvSpPr txBox="1"/>
          <p:nvPr/>
        </p:nvSpPr>
        <p:spPr>
          <a:xfrm>
            <a:off x="755576" y="1844824"/>
            <a:ext cx="4608512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fontAlgn="ctr"/>
            <a:r>
              <a:rPr lang="cs-CZ" sz="2400" dirty="0" smtClean="0"/>
              <a:t>Sluneční </a:t>
            </a:r>
            <a:r>
              <a:rPr lang="cs-CZ" sz="2400" dirty="0" smtClean="0"/>
              <a:t>energie nevyžaduje plynovou přípojku, nezatěžuje své okolí produkty spalování </a:t>
            </a:r>
            <a:r>
              <a:rPr lang="cs-CZ" sz="2000" i="1" dirty="0" smtClean="0"/>
              <a:t>(je tedy šetrná k našemu zdraví a k životnímu prostředí) </a:t>
            </a:r>
            <a:r>
              <a:rPr lang="cs-CZ" sz="2400" dirty="0" smtClean="0"/>
              <a:t>a je a bude k dispozici všude a </a:t>
            </a:r>
            <a:r>
              <a:rPr lang="cs-CZ" sz="2400" b="1" dirty="0" smtClean="0"/>
              <a:t>zadarmo</a:t>
            </a:r>
            <a:r>
              <a:rPr lang="cs-CZ" sz="2400" dirty="0" smtClean="0"/>
              <a:t>.</a:t>
            </a:r>
          </a:p>
          <a:p>
            <a:pPr algn="just" fontAlgn="ctr"/>
            <a:r>
              <a:rPr lang="cs-CZ" sz="2400" dirty="0" smtClean="0"/>
              <a:t>Při </a:t>
            </a:r>
            <a:r>
              <a:rPr lang="cs-CZ" sz="2400" dirty="0" smtClean="0"/>
              <a:t>optimálních investičních nákladech ušetří solární systém cca </a:t>
            </a:r>
            <a:r>
              <a:rPr lang="cs-CZ" sz="2400" b="1" dirty="0" smtClean="0"/>
              <a:t>60-70 % nákladů </a:t>
            </a:r>
            <a:r>
              <a:rPr lang="cs-CZ" sz="2400" dirty="0" smtClean="0"/>
              <a:t>na ohřev </a:t>
            </a:r>
            <a:r>
              <a:rPr lang="cs-CZ" sz="2400" b="1" dirty="0" smtClean="0"/>
              <a:t>TUV</a:t>
            </a:r>
            <a:r>
              <a:rPr lang="cs-CZ" sz="2400" dirty="0" smtClean="0"/>
              <a:t> a cca </a:t>
            </a:r>
            <a:r>
              <a:rPr lang="cs-CZ" sz="2400" b="1" dirty="0" smtClean="0"/>
              <a:t>20-30% </a:t>
            </a:r>
            <a:r>
              <a:rPr lang="cs-CZ" sz="2400" dirty="0" smtClean="0"/>
              <a:t>nákladů na </a:t>
            </a:r>
            <a:r>
              <a:rPr lang="cs-CZ" sz="2400" b="1" dirty="0" smtClean="0"/>
              <a:t>vytápění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sp>
        <p:nvSpPr>
          <p:cNvPr id="7" name="Rectangle 2"/>
          <p:cNvSpPr>
            <a:spLocks noGrp="1" noChangeArrowheads="1"/>
          </p:cNvSpPr>
          <p:nvPr>
            <p:ph type="title"/>
          </p:nvPr>
        </p:nvSpPr>
        <p:spPr>
          <a:xfrm>
            <a:off x="719138" y="1079500"/>
            <a:ext cx="7702550" cy="693316"/>
          </a:xfrm>
        </p:spPr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Energie slunečního záření</a:t>
            </a:r>
            <a:endParaRPr lang="de-DE" b="1" dirty="0" smtClean="0">
              <a:solidFill>
                <a:srgbClr val="FF0000"/>
              </a:solidFill>
            </a:endParaRPr>
          </a:p>
        </p:txBody>
      </p:sp>
      <p:pic>
        <p:nvPicPr>
          <p:cNvPr id="95234" name="Picture 2" descr="http://files.slunecni.webnode.cz/200000076-196811a616/slunce_vycho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52120" y="1700808"/>
            <a:ext cx="3491880" cy="439476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de-DE"/>
              <a:t>ROTEX Heat distribution</a:t>
            </a:r>
            <a:endParaRPr lang="de-DE"/>
          </a:p>
        </p:txBody>
      </p:sp>
      <p:sp>
        <p:nvSpPr>
          <p:cNvPr id="3809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Návrh systému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755576" y="1956658"/>
            <a:ext cx="7992888" cy="33547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Clr>
                <a:srgbClr val="FF0000"/>
              </a:buClr>
              <a:buAutoNum type="arabicPeriod"/>
            </a:pPr>
            <a:r>
              <a:rPr lang="cs-CZ" sz="2400" b="1" dirty="0" smtClean="0"/>
              <a:t>požadavek zákazníka </a:t>
            </a:r>
            <a:r>
              <a:rPr lang="cs-CZ" sz="2000" i="1" dirty="0" smtClean="0"/>
              <a:t>(TUV, </a:t>
            </a:r>
            <a:r>
              <a:rPr lang="cs-CZ" sz="2000" i="1" dirty="0" smtClean="0"/>
              <a:t>UT, bazén, ... zapojení dalších zdrojů, … rozšíření v budoucnosti,…)</a:t>
            </a:r>
            <a:endParaRPr lang="cs-CZ" sz="2400" i="1" dirty="0" smtClean="0"/>
          </a:p>
          <a:p>
            <a:pPr marL="457200" indent="-457200">
              <a:buClr>
                <a:srgbClr val="FF0000"/>
              </a:buClr>
              <a:buAutoNum type="arabicPeriod"/>
            </a:pPr>
            <a:r>
              <a:rPr lang="cs-CZ" sz="2400" b="1" dirty="0" smtClean="0"/>
              <a:t>možnosti umístění </a:t>
            </a:r>
            <a:r>
              <a:rPr lang="cs-CZ" sz="2000" i="1" dirty="0" smtClean="0"/>
              <a:t>(dostatek místa na střeše, sklon, orientace) </a:t>
            </a:r>
            <a:endParaRPr lang="cs-CZ" sz="2400" i="1" dirty="0" smtClean="0"/>
          </a:p>
          <a:p>
            <a:pPr marL="457200" indent="-457200">
              <a:buClr>
                <a:srgbClr val="FF0000"/>
              </a:buClr>
              <a:buAutoNum type="arabicPeriod"/>
            </a:pPr>
            <a:r>
              <a:rPr lang="cs-CZ" sz="2400" b="1" dirty="0" smtClean="0"/>
              <a:t>trasa potrubí </a:t>
            </a:r>
            <a:r>
              <a:rPr lang="cs-CZ" sz="2000" i="1" dirty="0" smtClean="0"/>
              <a:t>(délka potrubí, sekání </a:t>
            </a:r>
            <a:r>
              <a:rPr lang="cs-CZ" sz="2000" i="1" dirty="0" smtClean="0"/>
              <a:t>otvor</a:t>
            </a:r>
            <a:r>
              <a:rPr lang="cs-CZ" sz="2000" i="1" dirty="0" smtClean="0"/>
              <a:t>ů, estetický dopad,… u tlakového systému potřeba odvzdušňovacích ventilů </a:t>
            </a:r>
            <a:r>
              <a:rPr lang="cs-CZ" sz="2000" i="1" dirty="0" smtClean="0"/>
              <a:t>na trase</a:t>
            </a:r>
            <a:r>
              <a:rPr lang="cs-CZ" sz="2000" i="1" dirty="0" smtClean="0"/>
              <a:t>)</a:t>
            </a:r>
            <a:endParaRPr lang="cs-CZ" sz="2400" i="1" dirty="0" smtClean="0"/>
          </a:p>
          <a:p>
            <a:pPr marL="457200" indent="-457200">
              <a:buClr>
                <a:srgbClr val="FF0000"/>
              </a:buClr>
              <a:buAutoNum type="arabicPeriod"/>
            </a:pPr>
            <a:r>
              <a:rPr lang="cs-CZ" sz="2400" b="1" dirty="0" smtClean="0"/>
              <a:t>náročnost montáže </a:t>
            </a:r>
            <a:r>
              <a:rPr lang="cs-CZ" sz="2000" i="1" dirty="0" smtClean="0"/>
              <a:t>(promítne se v ceně)</a:t>
            </a:r>
            <a:endParaRPr lang="cs-CZ" sz="2400" i="1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41518" y="2348880"/>
            <a:ext cx="6202483" cy="4032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6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de-DE"/>
              <a:t>ROTEX Heat distribution</a:t>
            </a:r>
            <a:endParaRPr lang="de-DE"/>
          </a:p>
        </p:txBody>
      </p:sp>
      <p:sp>
        <p:nvSpPr>
          <p:cNvPr id="3809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Orientace a sklon panelů v ČR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83568" y="1956658"/>
            <a:ext cx="4392488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sezónní </a:t>
            </a:r>
            <a:r>
              <a:rPr lang="cs-CZ" sz="2400" dirty="0" smtClean="0"/>
              <a:t>letní provoz </a:t>
            </a:r>
            <a:r>
              <a:rPr lang="cs-CZ" sz="2400" dirty="0" smtClean="0"/>
              <a:t>sklon 30° </a:t>
            </a:r>
            <a:endParaRPr lang="cs-CZ" sz="2400" dirty="0" smtClean="0"/>
          </a:p>
          <a:p>
            <a:r>
              <a:rPr lang="cs-CZ" sz="2400" dirty="0" smtClean="0"/>
              <a:t>sezónní </a:t>
            </a:r>
            <a:r>
              <a:rPr lang="cs-CZ" sz="2400" dirty="0" smtClean="0"/>
              <a:t>zimní provoz </a:t>
            </a:r>
            <a:r>
              <a:rPr lang="cs-CZ" sz="2400" dirty="0" smtClean="0"/>
              <a:t>75° </a:t>
            </a:r>
            <a:endParaRPr lang="cs-CZ" sz="2400" dirty="0" smtClean="0"/>
          </a:p>
          <a:p>
            <a:r>
              <a:rPr lang="cs-CZ" b="1" dirty="0" smtClean="0"/>
              <a:t>celoroční</a:t>
            </a:r>
            <a:r>
              <a:rPr lang="cs-CZ" b="1" dirty="0" smtClean="0"/>
              <a:t> </a:t>
            </a:r>
            <a:r>
              <a:rPr lang="cs-CZ" b="1" dirty="0" smtClean="0"/>
              <a:t>provoz </a:t>
            </a:r>
            <a:r>
              <a:rPr lang="cs-CZ" b="1" dirty="0" smtClean="0"/>
              <a:t>45°</a:t>
            </a:r>
          </a:p>
          <a:p>
            <a:endParaRPr lang="cs-CZ" b="1" dirty="0" smtClean="0"/>
          </a:p>
          <a:p>
            <a:endParaRPr lang="cs-CZ" b="1" dirty="0" smtClean="0"/>
          </a:p>
          <a:p>
            <a:endParaRPr lang="cs-CZ" b="1" dirty="0" smtClean="0"/>
          </a:p>
          <a:p>
            <a:r>
              <a:rPr lang="cs-CZ" b="1" dirty="0" smtClean="0"/>
              <a:t>ideální orientace 5</a:t>
            </a:r>
            <a:r>
              <a:rPr lang="cs-CZ" b="1" dirty="0" smtClean="0"/>
              <a:t>° </a:t>
            </a:r>
            <a:r>
              <a:rPr lang="cs-CZ" b="1" dirty="0" smtClean="0"/>
              <a:t>JZ</a:t>
            </a:r>
            <a:endParaRPr lang="cs-CZ" b="1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Pokrytí výroby TV solárním ziskem</a:t>
            </a:r>
            <a:endParaRPr lang="de-DE" b="1" dirty="0" smtClean="0">
              <a:solidFill>
                <a:srgbClr val="FF0000"/>
              </a:solidFill>
            </a:endParaRPr>
          </a:p>
        </p:txBody>
      </p:sp>
      <p:graphicFrame>
        <p:nvGraphicFramePr>
          <p:cNvPr id="7" name="Object 2"/>
          <p:cNvGraphicFramePr>
            <a:graphicFrameLocks noChangeAspect="1"/>
          </p:cNvGraphicFramePr>
          <p:nvPr/>
        </p:nvGraphicFramePr>
        <p:xfrm>
          <a:off x="251520" y="1679574"/>
          <a:ext cx="8640960" cy="517842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Text Box 7"/>
          <p:cNvSpPr txBox="1">
            <a:spLocks noChangeArrowheads="1"/>
          </p:cNvSpPr>
          <p:nvPr/>
        </p:nvSpPr>
        <p:spPr bwMode="auto">
          <a:xfrm>
            <a:off x="6228184" y="1772816"/>
            <a:ext cx="2376487" cy="400110"/>
          </a:xfrm>
          <a:prstGeom prst="rect">
            <a:avLst/>
          </a:prstGeom>
          <a:solidFill>
            <a:schemeClr val="bg1"/>
          </a:solidFill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cs-CZ" sz="2000" dirty="0" smtClean="0"/>
              <a:t>Roční průměr</a:t>
            </a:r>
            <a:r>
              <a:rPr lang="nl-BE" sz="2000" dirty="0" smtClean="0"/>
              <a:t>: </a:t>
            </a:r>
            <a:r>
              <a:rPr lang="nl-BE" sz="2000" dirty="0"/>
              <a:t>66</a:t>
            </a:r>
            <a:r>
              <a:rPr lang="nl-BE" sz="2000" dirty="0" smtClean="0"/>
              <a:t>%</a:t>
            </a:r>
            <a:endParaRPr lang="en-GB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de-DE"/>
              <a:t>ROTEX Heat distribution</a:t>
            </a:r>
            <a:endParaRPr lang="de-DE"/>
          </a:p>
        </p:txBody>
      </p:sp>
      <p:sp>
        <p:nvSpPr>
          <p:cNvPr id="379906" name="Rectangle 2"/>
          <p:cNvSpPr>
            <a:spLocks noGrp="1" noChangeArrowheads="1"/>
          </p:cNvSpPr>
          <p:nvPr>
            <p:ph type="title"/>
          </p:nvPr>
        </p:nvSpPr>
        <p:spPr>
          <a:xfrm>
            <a:off x="323528" y="908720"/>
            <a:ext cx="5040560" cy="863600"/>
          </a:xfrm>
        </p:spPr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ROTEX </a:t>
            </a:r>
            <a:r>
              <a:rPr lang="cs-CZ" b="1" dirty="0" err="1" smtClean="0">
                <a:solidFill>
                  <a:srgbClr val="FF0000"/>
                </a:solidFill>
              </a:rPr>
              <a:t>Solaris</a:t>
            </a:r>
            <a:r>
              <a:rPr lang="cs-CZ" b="1" dirty="0" smtClean="0">
                <a:solidFill>
                  <a:srgbClr val="FF0000"/>
                </a:solidFill>
              </a:rPr>
              <a:t> </a:t>
            </a:r>
            <a:r>
              <a:rPr lang="cs-CZ" b="1" dirty="0" err="1" smtClean="0">
                <a:solidFill>
                  <a:srgbClr val="FF0000"/>
                </a:solidFill>
              </a:rPr>
              <a:t>Drain</a:t>
            </a:r>
            <a:r>
              <a:rPr lang="cs-CZ" b="1" dirty="0" smtClean="0">
                <a:solidFill>
                  <a:srgbClr val="FF0000"/>
                </a:solidFill>
              </a:rPr>
              <a:t> </a:t>
            </a:r>
            <a:r>
              <a:rPr lang="cs-CZ" b="1" dirty="0" err="1" smtClean="0">
                <a:solidFill>
                  <a:srgbClr val="FF0000"/>
                </a:solidFill>
              </a:rPr>
              <a:t>Back</a:t>
            </a:r>
            <a:endParaRPr lang="en-US" b="1" dirty="0">
              <a:solidFill>
                <a:srgbClr val="FF0000"/>
              </a:solidFill>
            </a:endParaRPr>
          </a:p>
        </p:txBody>
      </p:sp>
      <p:pic>
        <p:nvPicPr>
          <p:cNvPr id="379908" name="Picture 4" descr="P105028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628800"/>
            <a:ext cx="3419475" cy="25650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79909" name="Picture 5" descr="P105028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35696" y="4221088"/>
            <a:ext cx="3514488" cy="26369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79910" name="Oval 6"/>
          <p:cNvSpPr>
            <a:spLocks noChangeArrowheads="1"/>
          </p:cNvSpPr>
          <p:nvPr/>
        </p:nvSpPr>
        <p:spPr bwMode="auto">
          <a:xfrm>
            <a:off x="1114425" y="3068638"/>
            <a:ext cx="865188" cy="1009650"/>
          </a:xfrm>
          <a:prstGeom prst="ellipse">
            <a:avLst/>
          </a:prstGeom>
          <a:noFill/>
          <a:ln w="22225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pic>
        <p:nvPicPr>
          <p:cNvPr id="379914" name="Picture 10" descr="P105028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80038" y="980539"/>
            <a:ext cx="2864370" cy="38168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79916" name="Text Box 12"/>
          <p:cNvSpPr txBox="1">
            <a:spLocks noChangeArrowheads="1"/>
          </p:cNvSpPr>
          <p:nvPr/>
        </p:nvSpPr>
        <p:spPr bwMode="auto">
          <a:xfrm>
            <a:off x="5616575" y="4941168"/>
            <a:ext cx="3527425" cy="12464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cs-CZ" dirty="0" smtClean="0"/>
              <a:t>Rychlý spoj mezi</a:t>
            </a:r>
            <a:r>
              <a:rPr lang="nl-BE" dirty="0" smtClean="0"/>
              <a:t> </a:t>
            </a:r>
            <a:r>
              <a:rPr lang="nl-BE" dirty="0"/>
              <a:t>2 </a:t>
            </a:r>
            <a:r>
              <a:rPr lang="nl-BE" dirty="0" smtClean="0"/>
              <a:t>panel</a:t>
            </a:r>
            <a:r>
              <a:rPr lang="cs-CZ" dirty="0" smtClean="0"/>
              <a:t>y bez potřeby nářadí</a:t>
            </a:r>
            <a:endParaRPr lang="en-GB" dirty="0"/>
          </a:p>
        </p:txBody>
      </p:sp>
      <p:sp>
        <p:nvSpPr>
          <p:cNvPr id="379917" name="Oval 13"/>
          <p:cNvSpPr>
            <a:spLocks noChangeArrowheads="1"/>
          </p:cNvSpPr>
          <p:nvPr/>
        </p:nvSpPr>
        <p:spPr bwMode="auto">
          <a:xfrm>
            <a:off x="2627313" y="2924175"/>
            <a:ext cx="865187" cy="1009650"/>
          </a:xfrm>
          <a:prstGeom prst="ellipse">
            <a:avLst/>
          </a:prstGeom>
          <a:noFill/>
          <a:ln w="22225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379919" name="Line 15"/>
          <p:cNvSpPr>
            <a:spLocks noChangeShapeType="1"/>
          </p:cNvSpPr>
          <p:nvPr/>
        </p:nvSpPr>
        <p:spPr bwMode="auto">
          <a:xfrm>
            <a:off x="1547813" y="4076700"/>
            <a:ext cx="576262" cy="576263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  <a:headEnd/>
            <a:tailEnd type="triangle" w="med" len="med"/>
          </a:ln>
          <a:effectLst/>
        </p:spPr>
        <p:txBody>
          <a:bodyPr>
            <a:spAutoFit/>
          </a:bodyPr>
          <a:lstStyle/>
          <a:p>
            <a:endParaRPr lang="cs-CZ"/>
          </a:p>
        </p:txBody>
      </p:sp>
      <p:sp>
        <p:nvSpPr>
          <p:cNvPr id="379922" name="Line 18"/>
          <p:cNvSpPr>
            <a:spLocks noChangeShapeType="1"/>
          </p:cNvSpPr>
          <p:nvPr/>
        </p:nvSpPr>
        <p:spPr bwMode="auto">
          <a:xfrm flipV="1">
            <a:off x="3563938" y="2997200"/>
            <a:ext cx="1439862" cy="431800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  <a:headEnd/>
            <a:tailEnd type="triangle" w="med" len="med"/>
          </a:ln>
          <a:effectLst/>
        </p:spPr>
        <p:txBody>
          <a:bodyPr>
            <a:spAutoFit/>
          </a:bodyPr>
          <a:lstStyle/>
          <a:p>
            <a:endParaRPr lang="cs-CZ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de-DE"/>
              <a:t>ROTEX Heat distribution</a:t>
            </a:r>
            <a:endParaRPr lang="de-DE"/>
          </a:p>
        </p:txBody>
      </p:sp>
      <p:sp>
        <p:nvSpPr>
          <p:cNvPr id="380930" name="Rectangle 2"/>
          <p:cNvSpPr>
            <a:spLocks noGrp="1" noChangeArrowheads="1"/>
          </p:cNvSpPr>
          <p:nvPr>
            <p:ph type="title"/>
          </p:nvPr>
        </p:nvSpPr>
        <p:spPr>
          <a:xfrm>
            <a:off x="539552" y="980728"/>
            <a:ext cx="7702550" cy="863600"/>
          </a:xfrm>
        </p:spPr>
        <p:txBody>
          <a:bodyPr/>
          <a:lstStyle/>
          <a:p>
            <a:r>
              <a:rPr lang="en-US" b="1" dirty="0" err="1" smtClean="0">
                <a:solidFill>
                  <a:srgbClr val="FF0000"/>
                </a:solidFill>
              </a:rPr>
              <a:t>Instal</a:t>
            </a:r>
            <a:r>
              <a:rPr lang="cs-CZ" b="1" dirty="0" err="1" smtClean="0">
                <a:solidFill>
                  <a:srgbClr val="FF0000"/>
                </a:solidFill>
              </a:rPr>
              <a:t>ace</a:t>
            </a:r>
            <a:endParaRPr lang="en-US" b="1" dirty="0">
              <a:solidFill>
                <a:srgbClr val="FF0000"/>
              </a:solidFill>
            </a:endParaRPr>
          </a:p>
        </p:txBody>
      </p:sp>
      <p:pic>
        <p:nvPicPr>
          <p:cNvPr id="380932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5811" y="5013176"/>
            <a:ext cx="3618695" cy="18448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80933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700808"/>
            <a:ext cx="1979712" cy="19797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80934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79712" y="2922658"/>
            <a:ext cx="2088232" cy="212137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80946" name="Picture 18"/>
          <p:cNvPicPr>
            <a:picLocks noChangeAspect="1" noChangeArrowheads="1"/>
          </p:cNvPicPr>
          <p:nvPr/>
        </p:nvPicPr>
        <p:blipFill>
          <a:blip r:embed="rId5" cstate="print">
            <a:lum bright="-20000"/>
          </a:blip>
          <a:srcRect/>
          <a:stretch>
            <a:fillRect/>
          </a:stretch>
        </p:blipFill>
        <p:spPr bwMode="auto">
          <a:xfrm>
            <a:off x="4644008" y="1268760"/>
            <a:ext cx="2952328" cy="154301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80948" name="Picture 20"/>
          <p:cNvPicPr>
            <a:picLocks noChangeAspect="1" noChangeArrowheads="1"/>
          </p:cNvPicPr>
          <p:nvPr/>
        </p:nvPicPr>
        <p:blipFill>
          <a:blip r:embed="rId6" cstate="print">
            <a:lum bright="-20000"/>
          </a:blip>
          <a:srcRect/>
          <a:stretch>
            <a:fillRect/>
          </a:stretch>
        </p:blipFill>
        <p:spPr bwMode="auto">
          <a:xfrm>
            <a:off x="5652120" y="2996952"/>
            <a:ext cx="2808312" cy="165539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380951" name="Oval 23"/>
          <p:cNvSpPr>
            <a:spLocks noChangeArrowheads="1"/>
          </p:cNvSpPr>
          <p:nvPr/>
        </p:nvSpPr>
        <p:spPr bwMode="auto">
          <a:xfrm>
            <a:off x="6804248" y="3789040"/>
            <a:ext cx="936104" cy="792088"/>
          </a:xfrm>
          <a:prstGeom prst="ellipse">
            <a:avLst/>
          </a:prstGeom>
          <a:noFill/>
          <a:ln w="1905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380952" name="Text Box 24"/>
          <p:cNvSpPr txBox="1">
            <a:spLocks noChangeArrowheads="1"/>
          </p:cNvSpPr>
          <p:nvPr/>
        </p:nvSpPr>
        <p:spPr bwMode="auto">
          <a:xfrm>
            <a:off x="6876256" y="4653136"/>
            <a:ext cx="1944613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cs-CZ" sz="1200" b="1" i="1" dirty="0" smtClean="0">
                <a:solidFill>
                  <a:srgbClr val="FF0000"/>
                </a:solidFill>
              </a:rPr>
              <a:t>Nastavitelná výška</a:t>
            </a:r>
            <a:endParaRPr lang="en-GB" sz="1200" b="1" i="1" dirty="0">
              <a:solidFill>
                <a:srgbClr val="FF0000"/>
              </a:solidFill>
            </a:endParaRPr>
          </a:p>
        </p:txBody>
      </p:sp>
      <p:pic>
        <p:nvPicPr>
          <p:cNvPr id="380957" name="Picture 29"/>
          <p:cNvPicPr>
            <a:picLocks noChangeAspect="1" noChangeArrowheads="1"/>
          </p:cNvPicPr>
          <p:nvPr/>
        </p:nvPicPr>
        <p:blipFill>
          <a:blip r:embed="rId7" cstate="print">
            <a:lum bright="-20000"/>
          </a:blip>
          <a:srcRect/>
          <a:stretch>
            <a:fillRect/>
          </a:stretch>
        </p:blipFill>
        <p:spPr bwMode="auto">
          <a:xfrm>
            <a:off x="5148064" y="5133189"/>
            <a:ext cx="2587216" cy="172481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de-DE"/>
              <a:t>ROTEX Heat distribution</a:t>
            </a:r>
            <a:endParaRPr lang="de-DE"/>
          </a:p>
        </p:txBody>
      </p:sp>
      <p:sp>
        <p:nvSpPr>
          <p:cNvPr id="3809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 smtClean="0">
                <a:solidFill>
                  <a:srgbClr val="FF0000"/>
                </a:solidFill>
              </a:rPr>
              <a:t>Instal</a:t>
            </a:r>
            <a:r>
              <a:rPr lang="cs-CZ" b="1" dirty="0" err="1" smtClean="0">
                <a:solidFill>
                  <a:srgbClr val="FF0000"/>
                </a:solidFill>
              </a:rPr>
              <a:t>ace</a:t>
            </a:r>
            <a:endParaRPr lang="en-US" b="1" dirty="0">
              <a:solidFill>
                <a:srgbClr val="FF0000"/>
              </a:solidFill>
            </a:endParaRPr>
          </a:p>
        </p:txBody>
      </p:sp>
      <p:pic>
        <p:nvPicPr>
          <p:cNvPr id="8" name="Picture 6"/>
          <p:cNvPicPr>
            <a:picLocks noChangeAspect="1" noChangeArrowheads="1"/>
          </p:cNvPicPr>
          <p:nvPr>
            <p:ph idx="1"/>
          </p:nvPr>
        </p:nvPicPr>
        <p:blipFill>
          <a:blip r:embed="rId2" cstate="print"/>
          <a:srcRect t="46077"/>
          <a:stretch>
            <a:fillRect/>
          </a:stretch>
        </p:blipFill>
        <p:spPr>
          <a:xfrm>
            <a:off x="-52292" y="2132856"/>
            <a:ext cx="9183782" cy="38164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TextovéPole 8"/>
          <p:cNvSpPr txBox="1"/>
          <p:nvPr/>
        </p:nvSpPr>
        <p:spPr>
          <a:xfrm>
            <a:off x="323528" y="6381328"/>
            <a:ext cx="88204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hlinkové konstrukce pro všechny typy střech včetně </a:t>
            </a:r>
            <a:r>
              <a:rPr lang="cs-CZ" sz="2400" dirty="0" smtClean="0"/>
              <a:t>integrace</a:t>
            </a:r>
            <a:endParaRPr lang="cs-CZ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de-DE"/>
              <a:t>ROTEX Heat distribution</a:t>
            </a:r>
            <a:endParaRPr lang="de-DE"/>
          </a:p>
        </p:txBody>
      </p:sp>
      <p:sp>
        <p:nvSpPr>
          <p:cNvPr id="3809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 smtClean="0">
                <a:solidFill>
                  <a:srgbClr val="FF0000"/>
                </a:solidFill>
              </a:rPr>
              <a:t>Instal</a:t>
            </a:r>
            <a:r>
              <a:rPr lang="cs-CZ" b="1" dirty="0" err="1" smtClean="0">
                <a:solidFill>
                  <a:srgbClr val="FF0000"/>
                </a:solidFill>
              </a:rPr>
              <a:t>ace</a:t>
            </a:r>
            <a:endParaRPr lang="en-US" b="1" dirty="0">
              <a:solidFill>
                <a:srgbClr val="FF0000"/>
              </a:solidFill>
            </a:endParaRPr>
          </a:p>
        </p:txBody>
      </p:sp>
      <p:pic>
        <p:nvPicPr>
          <p:cNvPr id="380935" name="Picture 7" descr="See full size imag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1691407"/>
            <a:ext cx="2520280" cy="268479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80936" name="Picture 8" descr="13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560" y="4365104"/>
            <a:ext cx="3670098" cy="24928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80960" name="Picture 32"/>
          <p:cNvPicPr>
            <a:picLocks noChangeAspect="1" noChangeArrowheads="1"/>
          </p:cNvPicPr>
          <p:nvPr/>
        </p:nvPicPr>
        <p:blipFill>
          <a:blip r:embed="rId5" cstate="print">
            <a:lum bright="-20000"/>
          </a:blip>
          <a:srcRect/>
          <a:stretch>
            <a:fillRect/>
          </a:stretch>
        </p:blipFill>
        <p:spPr bwMode="auto">
          <a:xfrm>
            <a:off x="5364088" y="1916832"/>
            <a:ext cx="3455490" cy="194421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80963" name="Picture 35"/>
          <p:cNvPicPr>
            <a:picLocks noChangeAspect="1" noChangeArrowheads="1"/>
          </p:cNvPicPr>
          <p:nvPr/>
        </p:nvPicPr>
        <p:blipFill>
          <a:blip r:embed="rId6" cstate="print">
            <a:lum bright="-20000"/>
          </a:blip>
          <a:srcRect/>
          <a:stretch>
            <a:fillRect/>
          </a:stretch>
        </p:blipFill>
        <p:spPr bwMode="auto">
          <a:xfrm>
            <a:off x="5364088" y="4365104"/>
            <a:ext cx="3334730" cy="208823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de-DE"/>
              <a:t>ROTEX Heat distribution</a:t>
            </a:r>
            <a:endParaRPr lang="de-DE"/>
          </a:p>
        </p:txBody>
      </p:sp>
      <p:sp>
        <p:nvSpPr>
          <p:cNvPr id="3809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Spád (beztlaký systém)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683568" y="1772816"/>
            <a:ext cx="7848872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0"/>
              </a:spcBef>
            </a:pPr>
            <a:r>
              <a:rPr lang="cs-CZ" sz="2400" dirty="0" smtClean="0"/>
              <a:t>U </a:t>
            </a:r>
            <a:r>
              <a:rPr lang="cs-CZ" sz="2400" b="1" dirty="0" smtClean="0"/>
              <a:t>obousměrných</a:t>
            </a:r>
            <a:r>
              <a:rPr lang="cs-CZ" sz="2400" dirty="0" smtClean="0"/>
              <a:t> </a:t>
            </a:r>
            <a:r>
              <a:rPr lang="cs-CZ" sz="2400" dirty="0" smtClean="0"/>
              <a:t>kolektorových </a:t>
            </a:r>
            <a:r>
              <a:rPr lang="cs-CZ" sz="2400" dirty="0" smtClean="0"/>
              <a:t>přípojek </a:t>
            </a:r>
            <a:r>
              <a:rPr lang="cs-CZ" sz="2400" dirty="0" smtClean="0"/>
              <a:t>musí být celé </a:t>
            </a:r>
          </a:p>
          <a:p>
            <a:pPr>
              <a:spcBef>
                <a:spcPts val="0"/>
              </a:spcBef>
            </a:pPr>
            <a:r>
              <a:rPr lang="cs-CZ" sz="2400" dirty="0" smtClean="0"/>
              <a:t>solární kolektorové pole vyrovnáno </a:t>
            </a:r>
            <a:r>
              <a:rPr lang="cs-CZ" sz="2400" b="1" dirty="0" smtClean="0"/>
              <a:t>minimálně</a:t>
            </a:r>
            <a:r>
              <a:rPr lang="cs-CZ" sz="2400" dirty="0" smtClean="0"/>
              <a:t> </a:t>
            </a:r>
            <a:r>
              <a:rPr lang="cs-CZ" sz="2400" dirty="0" smtClean="0"/>
              <a:t>se spádem</a:t>
            </a:r>
          </a:p>
          <a:p>
            <a:pPr>
              <a:spcBef>
                <a:spcPts val="0"/>
              </a:spcBef>
            </a:pPr>
            <a:r>
              <a:rPr lang="cs-CZ" sz="2400" b="1" dirty="0" smtClean="0"/>
              <a:t>0,5 % </a:t>
            </a:r>
            <a:r>
              <a:rPr lang="cs-CZ" sz="2400" dirty="0" smtClean="0"/>
              <a:t>k dolní </a:t>
            </a:r>
            <a:r>
              <a:rPr lang="cs-CZ" sz="2400" dirty="0" smtClean="0"/>
              <a:t>přípojce </a:t>
            </a:r>
            <a:r>
              <a:rPr lang="cs-CZ" sz="2400" dirty="0" smtClean="0"/>
              <a:t>kolektoru </a:t>
            </a:r>
            <a:r>
              <a:rPr lang="cs-CZ" sz="2400" dirty="0" smtClean="0"/>
              <a:t>(zpětný </a:t>
            </a:r>
            <a:r>
              <a:rPr lang="cs-CZ" sz="2400" dirty="0" smtClean="0"/>
              <a:t>tok</a:t>
            </a:r>
            <a:r>
              <a:rPr lang="cs-CZ" sz="2400" dirty="0" smtClean="0"/>
              <a:t>).</a:t>
            </a:r>
          </a:p>
          <a:p>
            <a:pPr>
              <a:spcBef>
                <a:spcPts val="0"/>
              </a:spcBef>
            </a:pPr>
            <a:endParaRPr lang="cs-CZ" sz="2400" dirty="0" smtClean="0"/>
          </a:p>
          <a:p>
            <a:pPr>
              <a:spcBef>
                <a:spcPts val="0"/>
              </a:spcBef>
            </a:pPr>
            <a:r>
              <a:rPr lang="cs-CZ" sz="2400" dirty="0" smtClean="0"/>
              <a:t>U </a:t>
            </a:r>
            <a:r>
              <a:rPr lang="cs-CZ" sz="2400" b="1" dirty="0" smtClean="0"/>
              <a:t>jednosměrné</a:t>
            </a:r>
            <a:r>
              <a:rPr lang="cs-CZ" sz="2400" dirty="0" smtClean="0"/>
              <a:t> </a:t>
            </a:r>
            <a:r>
              <a:rPr lang="cs-CZ" sz="2400" dirty="0" smtClean="0"/>
              <a:t>kolektorové </a:t>
            </a:r>
            <a:r>
              <a:rPr lang="cs-CZ" sz="2400" dirty="0" smtClean="0"/>
              <a:t>přípojky (přípustné</a:t>
            </a:r>
            <a:endParaRPr lang="cs-CZ" sz="2400" dirty="0" smtClean="0"/>
          </a:p>
          <a:p>
            <a:pPr>
              <a:spcBef>
                <a:spcPts val="0"/>
              </a:spcBef>
            </a:pPr>
            <a:r>
              <a:rPr lang="cs-CZ" sz="2400" dirty="0" smtClean="0"/>
              <a:t>max. 3 kolektory) musí být kolektory vyváženy s </a:t>
            </a:r>
            <a:r>
              <a:rPr lang="cs-CZ" sz="2400" b="1" dirty="0" smtClean="0"/>
              <a:t>přesně</a:t>
            </a:r>
            <a:endParaRPr lang="cs-CZ" sz="2400" b="1" dirty="0" smtClean="0"/>
          </a:p>
          <a:p>
            <a:pPr>
              <a:spcBef>
                <a:spcPts val="0"/>
              </a:spcBef>
            </a:pPr>
            <a:r>
              <a:rPr lang="cs-CZ" sz="2400" b="1" dirty="0" smtClean="0"/>
              <a:t>vodorovnou</a:t>
            </a:r>
            <a:r>
              <a:rPr lang="cs-CZ" sz="2400" dirty="0" smtClean="0"/>
              <a:t> spodní hranou</a:t>
            </a:r>
            <a:r>
              <a:rPr lang="cs-CZ" sz="2400" dirty="0" smtClean="0"/>
              <a:t>.</a:t>
            </a:r>
          </a:p>
          <a:p>
            <a:pPr>
              <a:spcBef>
                <a:spcPts val="0"/>
              </a:spcBef>
            </a:pPr>
            <a:endParaRPr lang="cs-CZ" sz="2400" dirty="0" smtClean="0"/>
          </a:p>
          <a:p>
            <a:pPr>
              <a:spcBef>
                <a:spcPts val="0"/>
              </a:spcBef>
            </a:pPr>
            <a:r>
              <a:rPr lang="cs-CZ" sz="2400" b="1" dirty="0" smtClean="0"/>
              <a:t>Spojovací potrubí </a:t>
            </a:r>
            <a:r>
              <a:rPr lang="cs-CZ" sz="2400" dirty="0" smtClean="0"/>
              <a:t>(mezí zásobníkem a panely) musí </a:t>
            </a:r>
            <a:r>
              <a:rPr lang="cs-CZ" sz="2400" dirty="0" smtClean="0"/>
              <a:t>být provedeno s </a:t>
            </a:r>
            <a:r>
              <a:rPr lang="cs-CZ" sz="2400" dirty="0" smtClean="0"/>
              <a:t>průběžným spádem </a:t>
            </a:r>
            <a:r>
              <a:rPr lang="pl-PL" sz="2400" b="1" dirty="0" smtClean="0"/>
              <a:t>minimálně</a:t>
            </a:r>
            <a:r>
              <a:rPr lang="pl-PL" sz="2400" dirty="0" smtClean="0"/>
              <a:t> </a:t>
            </a:r>
            <a:r>
              <a:rPr lang="pl-PL" sz="2400" b="1" dirty="0" smtClean="0"/>
              <a:t>2 % </a:t>
            </a:r>
            <a:r>
              <a:rPr lang="pl-PL" sz="2400" dirty="0" smtClean="0"/>
              <a:t>a bez jakéhokoli protispádu.</a:t>
            </a:r>
            <a:endParaRPr lang="cs-CZ" sz="24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de-DE"/>
              <a:t>ROTEX Heat distribution</a:t>
            </a:r>
            <a:endParaRPr lang="de-DE"/>
          </a:p>
        </p:txBody>
      </p:sp>
      <p:sp>
        <p:nvSpPr>
          <p:cNvPr id="3635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Zapojení – beztlaký systém + HPSU HT</a:t>
            </a:r>
            <a:endParaRPr lang="en-US" b="1" dirty="0">
              <a:solidFill>
                <a:srgbClr val="FF0000"/>
              </a:solidFill>
            </a:endParaRPr>
          </a:p>
        </p:txBody>
      </p:sp>
      <p:pic>
        <p:nvPicPr>
          <p:cNvPr id="363524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32947" y="1568450"/>
            <a:ext cx="5303104" cy="52895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sp>
        <p:nvSpPr>
          <p:cNvPr id="363525" name="Text Box 5"/>
          <p:cNvSpPr txBox="1">
            <a:spLocks noChangeArrowheads="1"/>
          </p:cNvSpPr>
          <p:nvPr/>
        </p:nvSpPr>
        <p:spPr bwMode="auto">
          <a:xfrm>
            <a:off x="395536" y="3429000"/>
            <a:ext cx="3384550" cy="2208297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r>
              <a:rPr lang="cs-CZ" dirty="0" smtClean="0"/>
              <a:t>Max. výškový rozdíl mezi zásobníkem a panely: </a:t>
            </a:r>
            <a:r>
              <a:rPr lang="en-US" b="1" dirty="0" smtClean="0"/>
              <a:t>12m</a:t>
            </a:r>
            <a:endParaRPr lang="en-US" b="1" dirty="0"/>
          </a:p>
          <a:p>
            <a:r>
              <a:rPr lang="en-US" dirty="0" smtClean="0"/>
              <a:t>Max</a:t>
            </a:r>
            <a:r>
              <a:rPr lang="cs-CZ" dirty="0" smtClean="0"/>
              <a:t>. </a:t>
            </a:r>
            <a:r>
              <a:rPr lang="cs-CZ" b="1" dirty="0" smtClean="0"/>
              <a:t>5</a:t>
            </a:r>
            <a:r>
              <a:rPr lang="cs-CZ" dirty="0" smtClean="0"/>
              <a:t> </a:t>
            </a:r>
            <a:r>
              <a:rPr lang="cs-CZ" b="1" dirty="0" smtClean="0"/>
              <a:t>panelů</a:t>
            </a:r>
            <a:r>
              <a:rPr lang="cs-CZ" dirty="0" smtClean="0"/>
              <a:t> na 1 zásobník horké vody.</a:t>
            </a:r>
            <a:endParaRPr lang="cs-CZ" b="1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3">
            <a:hlinkClick r:id="rId2" action="ppaction://hlinkfile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825" y="1484313"/>
            <a:ext cx="4443413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1" name="Rectangle 4"/>
          <p:cNvSpPr>
            <a:spLocks noChangeArrowheads="1"/>
          </p:cNvSpPr>
          <p:nvPr/>
        </p:nvSpPr>
        <p:spPr bwMode="auto">
          <a:xfrm>
            <a:off x="4038600" y="5334000"/>
            <a:ext cx="863600" cy="86518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pic>
        <p:nvPicPr>
          <p:cNvPr id="27652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16463" y="1916113"/>
            <a:ext cx="4427537" cy="38258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sp>
        <p:nvSpPr>
          <p:cNvPr id="27653" name="Text Box 6"/>
          <p:cNvSpPr txBox="1">
            <a:spLocks noChangeArrowheads="1"/>
          </p:cNvSpPr>
          <p:nvPr/>
        </p:nvSpPr>
        <p:spPr bwMode="auto">
          <a:xfrm>
            <a:off x="323850" y="6051550"/>
            <a:ext cx="4537075" cy="4730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41325" indent="-441325"/>
            <a:r>
              <a:rPr lang="cs-CZ" dirty="0" smtClean="0"/>
              <a:t>Beztlaký </a:t>
            </a:r>
            <a:r>
              <a:rPr lang="cs-CZ" dirty="0" err="1"/>
              <a:t>Drain</a:t>
            </a:r>
            <a:r>
              <a:rPr lang="cs-CZ" dirty="0"/>
              <a:t> </a:t>
            </a:r>
            <a:r>
              <a:rPr lang="cs-CZ" dirty="0" err="1"/>
              <a:t>Back</a:t>
            </a:r>
            <a:r>
              <a:rPr lang="cs-CZ" dirty="0"/>
              <a:t> systém</a:t>
            </a:r>
          </a:p>
        </p:txBody>
      </p:sp>
      <p:sp>
        <p:nvSpPr>
          <p:cNvPr id="27654" name="Text Box 7"/>
          <p:cNvSpPr txBox="1">
            <a:spLocks noChangeArrowheads="1"/>
          </p:cNvSpPr>
          <p:nvPr/>
        </p:nvSpPr>
        <p:spPr bwMode="auto">
          <a:xfrm>
            <a:off x="5219700" y="6051550"/>
            <a:ext cx="4537075" cy="4730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41325" indent="-441325"/>
            <a:r>
              <a:rPr lang="cs-CZ"/>
              <a:t>Klasický tlakový systém</a:t>
            </a:r>
          </a:p>
        </p:txBody>
      </p:sp>
      <p:sp>
        <p:nvSpPr>
          <p:cNvPr id="27655" name="Rectangle 2"/>
          <p:cNvSpPr>
            <a:spLocks noGrp="1" noChangeArrowheads="1"/>
          </p:cNvSpPr>
          <p:nvPr>
            <p:ph type="title"/>
          </p:nvPr>
        </p:nvSpPr>
        <p:spPr>
          <a:xfrm>
            <a:off x="684213" y="981075"/>
            <a:ext cx="7702550" cy="863600"/>
          </a:xfrm>
        </p:spPr>
        <p:txBody>
          <a:bodyPr/>
          <a:lstStyle/>
          <a:p>
            <a:pPr marL="476250" indent="-476250"/>
            <a:r>
              <a:rPr lang="de-DE" b="1" dirty="0" smtClean="0">
                <a:solidFill>
                  <a:srgbClr val="FF0000"/>
                </a:solidFill>
              </a:rPr>
              <a:t>ROTEX </a:t>
            </a:r>
            <a:r>
              <a:rPr lang="de-DE" b="1" dirty="0" err="1" smtClean="0">
                <a:solidFill>
                  <a:srgbClr val="FF0000"/>
                </a:solidFill>
              </a:rPr>
              <a:t>Solari</a:t>
            </a:r>
            <a:r>
              <a:rPr lang="cs-CZ" b="1" dirty="0" smtClean="0">
                <a:solidFill>
                  <a:srgbClr val="FF0000"/>
                </a:solidFill>
              </a:rPr>
              <a:t>s</a:t>
            </a:r>
            <a:endParaRPr lang="de-DE" b="1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11560" y="1052736"/>
            <a:ext cx="7702550" cy="863600"/>
          </a:xfrm>
        </p:spPr>
        <p:txBody>
          <a:bodyPr/>
          <a:lstStyle/>
          <a:p>
            <a:pPr marL="476250" indent="-476250"/>
            <a:r>
              <a:rPr lang="de-DE" b="1" dirty="0" smtClean="0">
                <a:solidFill>
                  <a:srgbClr val="FF0000"/>
                </a:solidFill>
              </a:rPr>
              <a:t>ROTEX </a:t>
            </a:r>
            <a:r>
              <a:rPr lang="de-DE" b="1" dirty="0" err="1" smtClean="0">
                <a:solidFill>
                  <a:srgbClr val="FF0000"/>
                </a:solidFill>
              </a:rPr>
              <a:t>Solaris</a:t>
            </a:r>
            <a:endParaRPr lang="de-DE" b="1" dirty="0" smtClean="0">
              <a:solidFill>
                <a:srgbClr val="FF0000"/>
              </a:solidFill>
            </a:endParaRPr>
          </a:p>
        </p:txBody>
      </p:sp>
      <p:sp>
        <p:nvSpPr>
          <p:cNvPr id="28675" name="Rectangle 3"/>
          <p:cNvSpPr>
            <a:spLocks noChangeArrowheads="1"/>
          </p:cNvSpPr>
          <p:nvPr/>
        </p:nvSpPr>
        <p:spPr bwMode="auto">
          <a:xfrm>
            <a:off x="5148263" y="3068638"/>
            <a:ext cx="3743325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ClrTx/>
              <a:buFontTx/>
              <a:buNone/>
            </a:pPr>
            <a:r>
              <a:rPr lang="cs-CZ" sz="2000" b="1">
                <a:solidFill>
                  <a:srgbClr val="000066"/>
                </a:solidFill>
              </a:rPr>
              <a:t>Panely jsou prázdné do doby, než se zahřejí od slunečního záření</a:t>
            </a:r>
            <a:endParaRPr lang="de-DE" sz="2000" b="1">
              <a:solidFill>
                <a:srgbClr val="000066"/>
              </a:solidFill>
            </a:endParaRPr>
          </a:p>
        </p:txBody>
      </p:sp>
      <p:pic>
        <p:nvPicPr>
          <p:cNvPr id="28676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" y="1600200"/>
            <a:ext cx="4443413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7" name="Rectangle 5"/>
          <p:cNvSpPr>
            <a:spLocks noChangeArrowheads="1"/>
          </p:cNvSpPr>
          <p:nvPr/>
        </p:nvSpPr>
        <p:spPr bwMode="auto">
          <a:xfrm>
            <a:off x="4038600" y="5334000"/>
            <a:ext cx="863600" cy="86518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908720"/>
            <a:ext cx="7702550" cy="863600"/>
          </a:xfrm>
        </p:spPr>
        <p:txBody>
          <a:bodyPr/>
          <a:lstStyle/>
          <a:p>
            <a:pPr marL="476250" indent="-476250"/>
            <a:r>
              <a:rPr lang="de-DE" b="1" dirty="0" smtClean="0">
                <a:solidFill>
                  <a:srgbClr val="FF0000"/>
                </a:solidFill>
              </a:rPr>
              <a:t>ROTEX </a:t>
            </a:r>
            <a:r>
              <a:rPr lang="de-DE" b="1" dirty="0" err="1" smtClean="0">
                <a:solidFill>
                  <a:srgbClr val="FF0000"/>
                </a:solidFill>
              </a:rPr>
              <a:t>Solaris</a:t>
            </a:r>
            <a:endParaRPr lang="de-DE" b="1" dirty="0" smtClean="0">
              <a:solidFill>
                <a:srgbClr val="FF0000"/>
              </a:solidFill>
            </a:endParaRP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4067175" y="5300663"/>
            <a:ext cx="720725" cy="865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29700" name="Rectangle 4"/>
          <p:cNvSpPr>
            <a:spLocks noChangeArrowheads="1"/>
          </p:cNvSpPr>
          <p:nvPr/>
        </p:nvSpPr>
        <p:spPr bwMode="auto">
          <a:xfrm>
            <a:off x="5148263" y="3068638"/>
            <a:ext cx="3743325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ClrTx/>
              <a:buFontTx/>
              <a:buNone/>
            </a:pPr>
            <a:r>
              <a:rPr lang="cs-CZ" sz="2000" b="1">
                <a:solidFill>
                  <a:srgbClr val="000066"/>
                </a:solidFill>
              </a:rPr>
              <a:t>Při dosažení požadované teploty na solárním panelu se spustí oběhová čerpadla</a:t>
            </a:r>
            <a:endParaRPr lang="de-DE" sz="2000" b="1">
              <a:solidFill>
                <a:srgbClr val="000066"/>
              </a:solidFill>
            </a:endParaRPr>
          </a:p>
        </p:txBody>
      </p:sp>
      <p:pic>
        <p:nvPicPr>
          <p:cNvPr id="29701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850" y="1557338"/>
            <a:ext cx="4470400" cy="4608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702" name="Rectangle 6"/>
          <p:cNvSpPr>
            <a:spLocks noChangeArrowheads="1"/>
          </p:cNvSpPr>
          <p:nvPr/>
        </p:nvSpPr>
        <p:spPr bwMode="auto">
          <a:xfrm>
            <a:off x="3995738" y="5373688"/>
            <a:ext cx="863600" cy="865187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980728"/>
            <a:ext cx="7702550" cy="863600"/>
          </a:xfrm>
        </p:spPr>
        <p:txBody>
          <a:bodyPr/>
          <a:lstStyle/>
          <a:p>
            <a:pPr marL="476250" indent="-476250"/>
            <a:r>
              <a:rPr lang="de-DE" b="1" dirty="0" smtClean="0">
                <a:solidFill>
                  <a:srgbClr val="FF0000"/>
                </a:solidFill>
              </a:rPr>
              <a:t>ROTEX </a:t>
            </a:r>
            <a:r>
              <a:rPr lang="de-DE" b="1" dirty="0" err="1" smtClean="0">
                <a:solidFill>
                  <a:srgbClr val="FF0000"/>
                </a:solidFill>
              </a:rPr>
              <a:t>Solaris</a:t>
            </a:r>
            <a:endParaRPr lang="de-DE" b="1" dirty="0" smtClean="0">
              <a:solidFill>
                <a:srgbClr val="FF0000"/>
              </a:solidFill>
            </a:endParaRPr>
          </a:p>
        </p:txBody>
      </p:sp>
      <p:sp>
        <p:nvSpPr>
          <p:cNvPr id="30723" name="Rectangle 3"/>
          <p:cNvSpPr>
            <a:spLocks noChangeArrowheads="1"/>
          </p:cNvSpPr>
          <p:nvPr/>
        </p:nvSpPr>
        <p:spPr bwMode="auto">
          <a:xfrm>
            <a:off x="4067175" y="5300663"/>
            <a:ext cx="720725" cy="865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30724" name="Rectangle 4"/>
          <p:cNvSpPr>
            <a:spLocks noChangeArrowheads="1"/>
          </p:cNvSpPr>
          <p:nvPr/>
        </p:nvSpPr>
        <p:spPr bwMode="auto">
          <a:xfrm>
            <a:off x="5148263" y="3068638"/>
            <a:ext cx="3995737" cy="146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ClrTx/>
              <a:buFontTx/>
              <a:buNone/>
            </a:pPr>
            <a:r>
              <a:rPr lang="cs-CZ" sz="2000" b="1">
                <a:solidFill>
                  <a:srgbClr val="000066"/>
                </a:solidFill>
              </a:rPr>
              <a:t>Voda v akumulaci je přímo ohřátá sluneční energií</a:t>
            </a:r>
            <a:endParaRPr lang="de-DE" sz="2000" b="1">
              <a:solidFill>
                <a:srgbClr val="000066"/>
              </a:solidFill>
            </a:endParaRPr>
          </a:p>
          <a:p>
            <a:pPr>
              <a:buClrTx/>
              <a:buFontTx/>
              <a:buNone/>
            </a:pPr>
            <a:r>
              <a:rPr lang="cs-CZ" sz="2000" b="1" u="sng">
                <a:solidFill>
                  <a:srgbClr val="000066"/>
                </a:solidFill>
              </a:rPr>
              <a:t>(mimo zóny pro podporu vytápění)</a:t>
            </a:r>
            <a:endParaRPr lang="de-DE" sz="2000" b="1">
              <a:solidFill>
                <a:srgbClr val="000066"/>
              </a:solidFill>
            </a:endParaRPr>
          </a:p>
        </p:txBody>
      </p:sp>
      <p:pic>
        <p:nvPicPr>
          <p:cNvPr id="30725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850" y="1557338"/>
            <a:ext cx="4475163" cy="4608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6" name="Rectangle 6"/>
          <p:cNvSpPr>
            <a:spLocks noChangeArrowheads="1"/>
          </p:cNvSpPr>
          <p:nvPr/>
        </p:nvSpPr>
        <p:spPr bwMode="auto">
          <a:xfrm>
            <a:off x="4067175" y="5300663"/>
            <a:ext cx="863600" cy="865187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>
          <a:xfrm>
            <a:off x="755576" y="980728"/>
            <a:ext cx="7702550" cy="863600"/>
          </a:xfrm>
        </p:spPr>
        <p:txBody>
          <a:bodyPr/>
          <a:lstStyle/>
          <a:p>
            <a:pPr marL="476250" indent="-476250"/>
            <a:r>
              <a:rPr lang="de-DE" b="1" dirty="0" smtClean="0">
                <a:solidFill>
                  <a:srgbClr val="FF0000"/>
                </a:solidFill>
              </a:rPr>
              <a:t>ROTEX </a:t>
            </a:r>
            <a:r>
              <a:rPr lang="de-DE" b="1" dirty="0" err="1" smtClean="0">
                <a:solidFill>
                  <a:srgbClr val="FF0000"/>
                </a:solidFill>
              </a:rPr>
              <a:t>Solaris</a:t>
            </a:r>
            <a:endParaRPr lang="de-DE" b="1" dirty="0" smtClean="0">
              <a:solidFill>
                <a:srgbClr val="FF0000"/>
              </a:solidFill>
            </a:endParaRPr>
          </a:p>
        </p:txBody>
      </p:sp>
      <p:sp>
        <p:nvSpPr>
          <p:cNvPr id="31747" name="Rectangle 3"/>
          <p:cNvSpPr>
            <a:spLocks noChangeArrowheads="1"/>
          </p:cNvSpPr>
          <p:nvPr/>
        </p:nvSpPr>
        <p:spPr bwMode="auto">
          <a:xfrm>
            <a:off x="4067175" y="5300663"/>
            <a:ext cx="720725" cy="865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31748" name="Rectangle 4"/>
          <p:cNvSpPr>
            <a:spLocks noChangeArrowheads="1"/>
          </p:cNvSpPr>
          <p:nvPr/>
        </p:nvSpPr>
        <p:spPr bwMode="auto">
          <a:xfrm>
            <a:off x="5148263" y="3068638"/>
            <a:ext cx="3995737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ClrTx/>
              <a:buFontTx/>
              <a:buNone/>
            </a:pPr>
            <a:r>
              <a:rPr lang="cs-CZ" sz="2000" b="1">
                <a:solidFill>
                  <a:srgbClr val="000066"/>
                </a:solidFill>
              </a:rPr>
              <a:t>Poté se ohřeje i oblast pro podporu vytápění</a:t>
            </a:r>
            <a:endParaRPr lang="de-DE" sz="2000" b="1">
              <a:solidFill>
                <a:srgbClr val="000066"/>
              </a:solidFill>
            </a:endParaRPr>
          </a:p>
        </p:txBody>
      </p:sp>
      <p:pic>
        <p:nvPicPr>
          <p:cNvPr id="31749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850" y="1557338"/>
            <a:ext cx="4471988" cy="4608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50" name="Rectangle 6"/>
          <p:cNvSpPr>
            <a:spLocks noChangeArrowheads="1"/>
          </p:cNvSpPr>
          <p:nvPr/>
        </p:nvSpPr>
        <p:spPr bwMode="auto">
          <a:xfrm>
            <a:off x="4067175" y="5373688"/>
            <a:ext cx="863600" cy="865187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908720"/>
            <a:ext cx="7702550" cy="863600"/>
          </a:xfrm>
        </p:spPr>
        <p:txBody>
          <a:bodyPr/>
          <a:lstStyle/>
          <a:p>
            <a:pPr marL="476250" indent="-476250"/>
            <a:r>
              <a:rPr lang="de-DE" b="1" dirty="0" smtClean="0">
                <a:solidFill>
                  <a:srgbClr val="FF0000"/>
                </a:solidFill>
              </a:rPr>
              <a:t>ROTEX </a:t>
            </a:r>
            <a:r>
              <a:rPr lang="de-DE" b="1" dirty="0" err="1" smtClean="0">
                <a:solidFill>
                  <a:srgbClr val="FF0000"/>
                </a:solidFill>
              </a:rPr>
              <a:t>Solaris</a:t>
            </a:r>
            <a:endParaRPr lang="de-DE" b="1" dirty="0" smtClean="0">
              <a:solidFill>
                <a:srgbClr val="FF0000"/>
              </a:solidFill>
            </a:endParaRPr>
          </a:p>
        </p:txBody>
      </p:sp>
      <p:sp>
        <p:nvSpPr>
          <p:cNvPr id="32771" name="Rectangle 3"/>
          <p:cNvSpPr>
            <a:spLocks noChangeArrowheads="1"/>
          </p:cNvSpPr>
          <p:nvPr/>
        </p:nvSpPr>
        <p:spPr bwMode="auto">
          <a:xfrm>
            <a:off x="4067175" y="5300663"/>
            <a:ext cx="720725" cy="865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pic>
        <p:nvPicPr>
          <p:cNvPr id="32772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850" y="1524000"/>
            <a:ext cx="6305550" cy="4697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3" name="Rectangle 5"/>
          <p:cNvSpPr>
            <a:spLocks noChangeArrowheads="1"/>
          </p:cNvSpPr>
          <p:nvPr/>
        </p:nvSpPr>
        <p:spPr bwMode="auto">
          <a:xfrm>
            <a:off x="4284663" y="5373688"/>
            <a:ext cx="2951162" cy="865187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32774" name="Rectangle 6"/>
          <p:cNvSpPr>
            <a:spLocks noChangeArrowheads="1"/>
          </p:cNvSpPr>
          <p:nvPr/>
        </p:nvSpPr>
        <p:spPr bwMode="auto">
          <a:xfrm>
            <a:off x="6480175" y="1557338"/>
            <a:ext cx="266382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ClrTx/>
              <a:buFontTx/>
              <a:buNone/>
            </a:pPr>
            <a:r>
              <a:rPr lang="cs-CZ" sz="2000" b="1">
                <a:solidFill>
                  <a:srgbClr val="000066"/>
                </a:solidFill>
              </a:rPr>
              <a:t>Topná soustava se solárním systémem ohřívající TV a podporou vytápění</a:t>
            </a:r>
            <a:endParaRPr lang="de-DE" sz="2000" b="1">
              <a:solidFill>
                <a:srgbClr val="000066"/>
              </a:solidFill>
            </a:endParaRPr>
          </a:p>
        </p:txBody>
      </p:sp>
      <p:sp>
        <p:nvSpPr>
          <p:cNvPr id="32775" name="Rectangle 7"/>
          <p:cNvSpPr>
            <a:spLocks noChangeArrowheads="1"/>
          </p:cNvSpPr>
          <p:nvPr/>
        </p:nvSpPr>
        <p:spPr bwMode="auto">
          <a:xfrm>
            <a:off x="4211638" y="5661025"/>
            <a:ext cx="475297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177800" indent="-177800">
              <a:buClrTx/>
              <a:buFontTx/>
              <a:buNone/>
            </a:pPr>
            <a:r>
              <a:rPr lang="de-DE" sz="1800" b="1">
                <a:solidFill>
                  <a:srgbClr val="000066"/>
                </a:solidFill>
              </a:rPr>
              <a:t> </a:t>
            </a:r>
            <a:r>
              <a:rPr lang="de-DE" sz="100" b="1">
                <a:solidFill>
                  <a:srgbClr val="000066"/>
                </a:solidFill>
              </a:rPr>
              <a:t> </a:t>
            </a:r>
            <a:endParaRPr lang="de-DE" sz="1800" b="1">
              <a:solidFill>
                <a:srgbClr val="00006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>
          <a:xfrm>
            <a:off x="755576" y="908720"/>
            <a:ext cx="7702550" cy="863600"/>
          </a:xfrm>
        </p:spPr>
        <p:txBody>
          <a:bodyPr/>
          <a:lstStyle/>
          <a:p>
            <a:pPr marL="476250" indent="-476250"/>
            <a:r>
              <a:rPr lang="de-DE" b="1" dirty="0" smtClean="0">
                <a:solidFill>
                  <a:srgbClr val="FF0000"/>
                </a:solidFill>
              </a:rPr>
              <a:t>ROTEX </a:t>
            </a:r>
            <a:r>
              <a:rPr lang="de-DE" b="1" dirty="0" err="1" smtClean="0">
                <a:solidFill>
                  <a:srgbClr val="FF0000"/>
                </a:solidFill>
              </a:rPr>
              <a:t>Solaris</a:t>
            </a:r>
            <a:endParaRPr lang="de-DE" b="1" dirty="0" smtClean="0">
              <a:solidFill>
                <a:srgbClr val="FF0000"/>
              </a:solidFill>
            </a:endParaRPr>
          </a:p>
        </p:txBody>
      </p:sp>
      <p:sp>
        <p:nvSpPr>
          <p:cNvPr id="33795" name="Rectangle 3"/>
          <p:cNvSpPr>
            <a:spLocks noChangeArrowheads="1"/>
          </p:cNvSpPr>
          <p:nvPr/>
        </p:nvSpPr>
        <p:spPr bwMode="auto">
          <a:xfrm>
            <a:off x="4067175" y="5300663"/>
            <a:ext cx="720725" cy="865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pic>
        <p:nvPicPr>
          <p:cNvPr id="33796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850" y="1557338"/>
            <a:ext cx="6335713" cy="4684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797" name="Rectangle 5"/>
          <p:cNvSpPr>
            <a:spLocks noChangeArrowheads="1"/>
          </p:cNvSpPr>
          <p:nvPr/>
        </p:nvSpPr>
        <p:spPr bwMode="auto">
          <a:xfrm>
            <a:off x="4284663" y="5373688"/>
            <a:ext cx="2951162" cy="865187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33798" name="Rectangle 6"/>
          <p:cNvSpPr>
            <a:spLocks noChangeArrowheads="1"/>
          </p:cNvSpPr>
          <p:nvPr/>
        </p:nvSpPr>
        <p:spPr bwMode="auto">
          <a:xfrm>
            <a:off x="5795963" y="1412875"/>
            <a:ext cx="3168650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>
              <a:spcBef>
                <a:spcPct val="20000"/>
              </a:spcBef>
              <a:buClrTx/>
            </a:pPr>
            <a:r>
              <a:rPr lang="cs-CZ" sz="2000" b="1">
                <a:solidFill>
                  <a:srgbClr val="000066"/>
                </a:solidFill>
              </a:rPr>
              <a:t>	Ohřev topné vody na zpátečce pomocí solární energie</a:t>
            </a:r>
            <a:endParaRPr lang="de-DE" sz="2000" b="1">
              <a:solidFill>
                <a:srgbClr val="00006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>
          <a:xfrm>
            <a:off x="755576" y="980728"/>
            <a:ext cx="7702550" cy="863600"/>
          </a:xfrm>
        </p:spPr>
        <p:txBody>
          <a:bodyPr/>
          <a:lstStyle/>
          <a:p>
            <a:pPr marL="476250" indent="-476250"/>
            <a:r>
              <a:rPr lang="de-DE" b="1" dirty="0" smtClean="0">
                <a:solidFill>
                  <a:srgbClr val="FF0000"/>
                </a:solidFill>
              </a:rPr>
              <a:t>ROTEX </a:t>
            </a:r>
            <a:r>
              <a:rPr lang="de-DE" b="1" dirty="0" err="1" smtClean="0">
                <a:solidFill>
                  <a:srgbClr val="FF0000"/>
                </a:solidFill>
              </a:rPr>
              <a:t>Solaris</a:t>
            </a:r>
            <a:endParaRPr lang="de-DE" b="1" dirty="0" smtClean="0">
              <a:solidFill>
                <a:srgbClr val="FF0000"/>
              </a:solidFill>
            </a:endParaRPr>
          </a:p>
        </p:txBody>
      </p:sp>
      <p:sp>
        <p:nvSpPr>
          <p:cNvPr id="34819" name="Rectangle 3"/>
          <p:cNvSpPr>
            <a:spLocks noChangeArrowheads="1"/>
          </p:cNvSpPr>
          <p:nvPr/>
        </p:nvSpPr>
        <p:spPr bwMode="auto">
          <a:xfrm>
            <a:off x="4067175" y="5300663"/>
            <a:ext cx="720725" cy="865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pic>
        <p:nvPicPr>
          <p:cNvPr id="34820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850" y="1557338"/>
            <a:ext cx="6408738" cy="4757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21" name="Rectangle 5"/>
          <p:cNvSpPr>
            <a:spLocks noChangeArrowheads="1"/>
          </p:cNvSpPr>
          <p:nvPr/>
        </p:nvSpPr>
        <p:spPr bwMode="auto">
          <a:xfrm>
            <a:off x="5724525" y="1628775"/>
            <a:ext cx="341947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>
              <a:spcBef>
                <a:spcPct val="20000"/>
              </a:spcBef>
              <a:buClrTx/>
            </a:pPr>
            <a:r>
              <a:rPr lang="cs-CZ" sz="2000" b="1">
                <a:solidFill>
                  <a:srgbClr val="000066"/>
                </a:solidFill>
              </a:rPr>
              <a:t>	Ochlazení zóny pro podporu vytápění. Neochladí se voda pro ohřev TV</a:t>
            </a:r>
            <a:endParaRPr lang="de-DE" sz="2000" b="1">
              <a:solidFill>
                <a:srgbClr val="000066"/>
              </a:solidFill>
            </a:endParaRPr>
          </a:p>
        </p:txBody>
      </p:sp>
      <p:sp>
        <p:nvSpPr>
          <p:cNvPr id="34822" name="Rectangle 6"/>
          <p:cNvSpPr>
            <a:spLocks noChangeArrowheads="1"/>
          </p:cNvSpPr>
          <p:nvPr/>
        </p:nvSpPr>
        <p:spPr bwMode="auto">
          <a:xfrm>
            <a:off x="4284663" y="5373688"/>
            <a:ext cx="2951162" cy="865187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>
          <a:xfrm>
            <a:off x="467544" y="980728"/>
            <a:ext cx="8229600" cy="652463"/>
          </a:xfrm>
        </p:spPr>
        <p:txBody>
          <a:bodyPr/>
          <a:lstStyle/>
          <a:p>
            <a:pPr marL="476250" indent="-476250"/>
            <a:r>
              <a:rPr lang="de-DE" b="1" dirty="0" smtClean="0">
                <a:solidFill>
                  <a:srgbClr val="FF0000"/>
                </a:solidFill>
              </a:rPr>
              <a:t>ROTEX </a:t>
            </a:r>
            <a:r>
              <a:rPr lang="de-DE" b="1" dirty="0" err="1" smtClean="0">
                <a:solidFill>
                  <a:srgbClr val="FF0000"/>
                </a:solidFill>
              </a:rPr>
              <a:t>Solaris</a:t>
            </a:r>
            <a:r>
              <a:rPr lang="de-DE" b="1" dirty="0" smtClean="0">
                <a:solidFill>
                  <a:srgbClr val="FF0000"/>
                </a:solidFill>
              </a:rPr>
              <a:t> – </a:t>
            </a:r>
            <a:r>
              <a:rPr lang="cs-CZ" b="1" dirty="0" err="1" smtClean="0">
                <a:solidFill>
                  <a:srgbClr val="FF0000"/>
                </a:solidFill>
              </a:rPr>
              <a:t>Drain</a:t>
            </a:r>
            <a:r>
              <a:rPr lang="cs-CZ" b="1" dirty="0" smtClean="0">
                <a:solidFill>
                  <a:srgbClr val="FF0000"/>
                </a:solidFill>
              </a:rPr>
              <a:t> </a:t>
            </a:r>
            <a:r>
              <a:rPr lang="cs-CZ" b="1" dirty="0" err="1" smtClean="0">
                <a:solidFill>
                  <a:srgbClr val="FF0000"/>
                </a:solidFill>
              </a:rPr>
              <a:t>Back</a:t>
            </a:r>
            <a:r>
              <a:rPr lang="cs-CZ" b="1" dirty="0" smtClean="0">
                <a:solidFill>
                  <a:srgbClr val="FF0000"/>
                </a:solidFill>
              </a:rPr>
              <a:t> s</a:t>
            </a:r>
            <a:r>
              <a:rPr lang="de-DE" b="1" dirty="0" err="1" smtClean="0">
                <a:solidFill>
                  <a:srgbClr val="FF0000"/>
                </a:solidFill>
              </a:rPr>
              <a:t>ol</a:t>
            </a:r>
            <a:r>
              <a:rPr lang="cs-CZ" b="1" dirty="0" smtClean="0">
                <a:solidFill>
                  <a:srgbClr val="FF0000"/>
                </a:solidFill>
              </a:rPr>
              <a:t>á</a:t>
            </a:r>
            <a:r>
              <a:rPr lang="de-DE" b="1" dirty="0" smtClean="0">
                <a:solidFill>
                  <a:srgbClr val="FF0000"/>
                </a:solidFill>
              </a:rPr>
              <a:t>r</a:t>
            </a:r>
            <a:r>
              <a:rPr lang="cs-CZ" b="1" dirty="0" smtClean="0">
                <a:solidFill>
                  <a:srgbClr val="FF0000"/>
                </a:solidFill>
              </a:rPr>
              <a:t>ní </a:t>
            </a:r>
            <a:r>
              <a:rPr lang="de-DE" b="1" dirty="0" err="1" smtClean="0">
                <a:solidFill>
                  <a:srgbClr val="FF0000"/>
                </a:solidFill>
              </a:rPr>
              <a:t>syst</a:t>
            </a:r>
            <a:r>
              <a:rPr lang="cs-CZ" b="1" dirty="0" smtClean="0">
                <a:solidFill>
                  <a:srgbClr val="FF0000"/>
                </a:solidFill>
              </a:rPr>
              <a:t>é</a:t>
            </a:r>
            <a:r>
              <a:rPr lang="de-DE" b="1" dirty="0" smtClean="0">
                <a:solidFill>
                  <a:srgbClr val="FF0000"/>
                </a:solidFill>
              </a:rPr>
              <a:t>m</a:t>
            </a:r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395288" y="1557338"/>
            <a:ext cx="8064500" cy="4895998"/>
          </a:xfrm>
        </p:spPr>
        <p:txBody>
          <a:bodyPr/>
          <a:lstStyle/>
          <a:p>
            <a:pPr>
              <a:lnSpc>
                <a:spcPct val="90000"/>
              </a:lnSpc>
            </a:pPr>
            <a:endParaRPr lang="de-DE" sz="600" dirty="0" smtClean="0"/>
          </a:p>
          <a:p>
            <a:pPr>
              <a:lnSpc>
                <a:spcPct val="90000"/>
              </a:lnSpc>
              <a:buFontTx/>
              <a:buNone/>
            </a:pPr>
            <a:r>
              <a:rPr lang="cs-CZ" sz="3100" u="sng" dirty="0" smtClean="0"/>
              <a:t>vlastnosti</a:t>
            </a:r>
            <a:r>
              <a:rPr lang="de-DE" sz="3100" u="sng" dirty="0" smtClean="0"/>
              <a:t>:</a:t>
            </a:r>
            <a:endParaRPr lang="de-DE" sz="1300" u="sng" dirty="0" smtClean="0"/>
          </a:p>
          <a:p>
            <a:pPr>
              <a:lnSpc>
                <a:spcPct val="90000"/>
              </a:lnSpc>
            </a:pPr>
            <a:r>
              <a:rPr lang="de-DE" sz="2500" dirty="0" smtClean="0"/>
              <a:t> </a:t>
            </a:r>
            <a:r>
              <a:rPr lang="cs-CZ" sz="2500" dirty="0" smtClean="0"/>
              <a:t>beztlakový systém</a:t>
            </a:r>
            <a:endParaRPr lang="de-DE" sz="2500" dirty="0" smtClean="0"/>
          </a:p>
          <a:p>
            <a:pPr>
              <a:lnSpc>
                <a:spcPct val="90000"/>
              </a:lnSpc>
            </a:pPr>
            <a:r>
              <a:rPr lang="de-DE" sz="2500" dirty="0" smtClean="0"/>
              <a:t> </a:t>
            </a:r>
            <a:r>
              <a:rPr lang="cs-CZ" sz="2500" dirty="0" smtClean="0"/>
              <a:t>bez nemrznoucí </a:t>
            </a:r>
            <a:r>
              <a:rPr lang="cs-CZ" sz="2500" dirty="0" smtClean="0"/>
              <a:t>směsi</a:t>
            </a:r>
            <a:endParaRPr lang="de-DE" sz="2500" dirty="0" smtClean="0"/>
          </a:p>
          <a:p>
            <a:pPr>
              <a:lnSpc>
                <a:spcPct val="90000"/>
              </a:lnSpc>
            </a:pPr>
            <a:r>
              <a:rPr lang="de-DE" sz="2500" dirty="0" smtClean="0"/>
              <a:t> </a:t>
            </a:r>
            <a:r>
              <a:rPr lang="cs-CZ" sz="2500" dirty="0" smtClean="0"/>
              <a:t>bez expanzní nádoby a 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cs-CZ" sz="2500" dirty="0" smtClean="0"/>
              <a:t>	 přetlakové ochrany</a:t>
            </a:r>
            <a:endParaRPr lang="de-DE" sz="2500" dirty="0" smtClean="0"/>
          </a:p>
          <a:p>
            <a:pPr>
              <a:lnSpc>
                <a:spcPct val="90000"/>
              </a:lnSpc>
            </a:pPr>
            <a:r>
              <a:rPr lang="de-DE" sz="2500" dirty="0" smtClean="0"/>
              <a:t> </a:t>
            </a:r>
            <a:r>
              <a:rPr lang="cs-CZ" sz="2500" dirty="0" smtClean="0"/>
              <a:t>BEZÚDRŽOBOVÝ systém</a:t>
            </a:r>
            <a:endParaRPr lang="de-DE" sz="2500" dirty="0" smtClean="0"/>
          </a:p>
          <a:p>
            <a:pPr>
              <a:lnSpc>
                <a:spcPct val="90000"/>
              </a:lnSpc>
            </a:pPr>
            <a:r>
              <a:rPr lang="de-DE" sz="2500" dirty="0" smtClean="0"/>
              <a:t> </a:t>
            </a:r>
            <a:r>
              <a:rPr lang="cs-CZ" sz="2500" dirty="0" smtClean="0"/>
              <a:t>rychlá </a:t>
            </a:r>
            <a:r>
              <a:rPr lang="cs-CZ" sz="2500" dirty="0" smtClean="0"/>
              <a:t>a jednoduchá montáž</a:t>
            </a:r>
            <a:endParaRPr lang="de-DE" sz="2500" dirty="0" smtClean="0"/>
          </a:p>
          <a:p>
            <a:pPr>
              <a:lnSpc>
                <a:spcPct val="90000"/>
              </a:lnSpc>
            </a:pPr>
            <a:r>
              <a:rPr lang="de-DE" sz="2500" dirty="0" smtClean="0"/>
              <a:t> </a:t>
            </a:r>
            <a:r>
              <a:rPr lang="cs-CZ" sz="2500" dirty="0" smtClean="0"/>
              <a:t>bez </a:t>
            </a:r>
            <a:r>
              <a:rPr lang="cs-CZ" sz="2500" dirty="0" smtClean="0"/>
              <a:t>výměníku mezi solárním systémem a akumulací</a:t>
            </a:r>
            <a:endParaRPr lang="de-DE" sz="2500" dirty="0" smtClean="0"/>
          </a:p>
          <a:p>
            <a:pPr>
              <a:lnSpc>
                <a:spcPct val="90000"/>
              </a:lnSpc>
            </a:pPr>
            <a:r>
              <a:rPr lang="de-DE" sz="2500" dirty="0" smtClean="0"/>
              <a:t> </a:t>
            </a:r>
            <a:r>
              <a:rPr lang="cs-CZ" sz="2500" dirty="0" smtClean="0"/>
              <a:t>až o 15% vyšší </a:t>
            </a:r>
            <a:r>
              <a:rPr lang="cs-CZ" sz="2500" dirty="0" smtClean="0"/>
              <a:t>účinnost </a:t>
            </a:r>
            <a:r>
              <a:rPr lang="cs-CZ" sz="2500" dirty="0" smtClean="0"/>
              <a:t>oproti tlakovým systémům</a:t>
            </a:r>
            <a:endParaRPr lang="cs-CZ" sz="2500" dirty="0" smtClean="0"/>
          </a:p>
          <a:p>
            <a:pPr>
              <a:lnSpc>
                <a:spcPct val="90000"/>
              </a:lnSpc>
            </a:pPr>
            <a:r>
              <a:rPr lang="cs-CZ" sz="2500" dirty="0" smtClean="0"/>
              <a:t> </a:t>
            </a:r>
            <a:r>
              <a:rPr lang="cs-CZ" sz="2500" dirty="0" smtClean="0"/>
              <a:t>bez </a:t>
            </a:r>
            <a:r>
              <a:rPr lang="cs-CZ" sz="2500" dirty="0" smtClean="0"/>
              <a:t>problémů s přebytkem energie v </a:t>
            </a:r>
            <a:r>
              <a:rPr lang="cs-CZ" sz="2500" dirty="0" smtClean="0"/>
              <a:t>létě</a:t>
            </a:r>
          </a:p>
          <a:p>
            <a:pPr>
              <a:lnSpc>
                <a:spcPct val="90000"/>
              </a:lnSpc>
            </a:pPr>
            <a:r>
              <a:rPr lang="cs-CZ" sz="2500" dirty="0" smtClean="0"/>
              <a:t> c</a:t>
            </a:r>
            <a:r>
              <a:rPr lang="de-DE" sz="2500" dirty="0" err="1" smtClean="0"/>
              <a:t>ertifikac</a:t>
            </a:r>
            <a:r>
              <a:rPr lang="cs-CZ" sz="2500" dirty="0" smtClean="0"/>
              <a:t>e</a:t>
            </a:r>
            <a:r>
              <a:rPr lang="de-DE" sz="2500" dirty="0" smtClean="0"/>
              <a:t> </a:t>
            </a:r>
            <a:r>
              <a:rPr lang="de-DE" sz="2500" dirty="0" smtClean="0"/>
              <a:t>Solar </a:t>
            </a:r>
            <a:r>
              <a:rPr lang="de-DE" sz="2500" dirty="0" err="1" smtClean="0"/>
              <a:t>Keymark</a:t>
            </a:r>
            <a:endParaRPr lang="de-DE" sz="2500" dirty="0" smtClean="0"/>
          </a:p>
        </p:txBody>
      </p:sp>
      <p:pic>
        <p:nvPicPr>
          <p:cNvPr id="35844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60032" y="1628800"/>
            <a:ext cx="3995737" cy="26638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4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cs-CZ" smtClean="0"/>
              <a:t>Děkuji za pozornost</a:t>
            </a:r>
          </a:p>
        </p:txBody>
      </p:sp>
      <p:sp>
        <p:nvSpPr>
          <p:cNvPr id="5" name="Rectangle 6"/>
          <p:cNvSpPr txBox="1">
            <a:spLocks noChangeArrowheads="1"/>
          </p:cNvSpPr>
          <p:nvPr/>
        </p:nvSpPr>
        <p:spPr bwMode="auto">
          <a:xfrm>
            <a:off x="898525" y="4229100"/>
            <a:ext cx="7381875" cy="2232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/>
          <a:lstStyle/>
          <a:p>
            <a:pPr>
              <a:spcBef>
                <a:spcPct val="0"/>
              </a:spcBef>
              <a:buClrTx/>
              <a:buFontTx/>
              <a:buNone/>
              <a:defRPr/>
            </a:pPr>
            <a:r>
              <a:rPr lang="cs-CZ" sz="2400" b="1" kern="0" dirty="0">
                <a:solidFill>
                  <a:srgbClr val="000000"/>
                </a:solidFill>
                <a:latin typeface="+mn-lt"/>
              </a:rPr>
              <a:t>Ing. Ivo Zabloudil </a:t>
            </a:r>
          </a:p>
          <a:p>
            <a:pPr>
              <a:spcBef>
                <a:spcPct val="0"/>
              </a:spcBef>
              <a:buClrTx/>
              <a:buFontTx/>
              <a:buNone/>
              <a:defRPr/>
            </a:pPr>
            <a:r>
              <a:rPr lang="cs-CZ" sz="2000" b="1" kern="0" dirty="0">
                <a:solidFill>
                  <a:srgbClr val="F00000"/>
                </a:solidFill>
                <a:latin typeface="+mn-lt"/>
              </a:rPr>
              <a:t>T</a:t>
            </a:r>
            <a:r>
              <a:rPr lang="cs-CZ" sz="2000" kern="0" dirty="0">
                <a:solidFill>
                  <a:srgbClr val="000000"/>
                </a:solidFill>
                <a:latin typeface="+mn-lt"/>
              </a:rPr>
              <a:t> 731 980 868  </a:t>
            </a:r>
            <a:r>
              <a:rPr lang="cs-CZ" sz="2000" b="1" kern="0" dirty="0">
                <a:solidFill>
                  <a:srgbClr val="F00000"/>
                </a:solidFill>
                <a:latin typeface="+mn-lt"/>
              </a:rPr>
              <a:t>E</a:t>
            </a:r>
            <a:r>
              <a:rPr lang="cs-CZ" sz="2000" kern="0" dirty="0">
                <a:solidFill>
                  <a:srgbClr val="000000"/>
                </a:solidFill>
                <a:latin typeface="+mn-lt"/>
              </a:rPr>
              <a:t> zabloudil@</a:t>
            </a:r>
            <a:r>
              <a:rPr lang="cs-CZ" sz="2000" kern="0" dirty="0" err="1">
                <a:solidFill>
                  <a:srgbClr val="000000"/>
                </a:solidFill>
                <a:latin typeface="+mn-lt"/>
              </a:rPr>
              <a:t>enbra.cz</a:t>
            </a:r>
            <a:r>
              <a:rPr lang="cs-CZ" sz="2400" kern="0" dirty="0">
                <a:solidFill>
                  <a:srgbClr val="000000"/>
                </a:solidFill>
                <a:latin typeface="+mn-lt"/>
              </a:rPr>
              <a:t/>
            </a:r>
            <a:br>
              <a:rPr lang="cs-CZ" sz="2400" kern="0" dirty="0">
                <a:solidFill>
                  <a:srgbClr val="000000"/>
                </a:solidFill>
                <a:latin typeface="+mn-lt"/>
              </a:rPr>
            </a:br>
            <a:endParaRPr lang="cs-CZ" sz="2400" kern="0" dirty="0">
              <a:solidFill>
                <a:srgbClr val="000000"/>
              </a:solidFill>
              <a:latin typeface="+mn-lt"/>
            </a:endParaRPr>
          </a:p>
          <a:p>
            <a:pPr>
              <a:spcBef>
                <a:spcPct val="0"/>
              </a:spcBef>
              <a:buClrTx/>
              <a:buFontTx/>
              <a:buNone/>
              <a:defRPr/>
            </a:pPr>
            <a:r>
              <a:rPr lang="cs-CZ" sz="2400" b="1" kern="0" dirty="0">
                <a:solidFill>
                  <a:srgbClr val="000000"/>
                </a:solidFill>
                <a:latin typeface="+mn-lt"/>
              </a:rPr>
              <a:t>ENBRA, a. s. </a:t>
            </a:r>
            <a:r>
              <a:rPr lang="cs-CZ" sz="2000" kern="0" dirty="0" err="1">
                <a:solidFill>
                  <a:srgbClr val="000000"/>
                </a:solidFill>
                <a:latin typeface="+mn-lt"/>
              </a:rPr>
              <a:t>Durďákova</a:t>
            </a:r>
            <a:r>
              <a:rPr lang="cs-CZ" sz="2000" kern="0" dirty="0">
                <a:solidFill>
                  <a:srgbClr val="000000"/>
                </a:solidFill>
                <a:latin typeface="+mn-lt"/>
              </a:rPr>
              <a:t> 5, 613 00 Brno</a:t>
            </a:r>
          </a:p>
          <a:p>
            <a:pPr>
              <a:spcBef>
                <a:spcPct val="0"/>
              </a:spcBef>
              <a:buClrTx/>
              <a:buFontTx/>
              <a:buNone/>
              <a:defRPr/>
            </a:pPr>
            <a:r>
              <a:rPr lang="cs-CZ" sz="2000" b="1" kern="0" dirty="0">
                <a:solidFill>
                  <a:srgbClr val="F00000"/>
                </a:solidFill>
                <a:latin typeface="+mn-lt"/>
              </a:rPr>
              <a:t>T</a:t>
            </a:r>
            <a:r>
              <a:rPr lang="cs-CZ" sz="2000" kern="0" dirty="0">
                <a:latin typeface="+mn-lt"/>
              </a:rPr>
              <a:t> </a:t>
            </a:r>
            <a:r>
              <a:rPr lang="cs-CZ" sz="2000" kern="0" dirty="0">
                <a:solidFill>
                  <a:srgbClr val="000000"/>
                </a:solidFill>
                <a:latin typeface="+mn-lt"/>
              </a:rPr>
              <a:t>545 321 203 </a:t>
            </a:r>
            <a:r>
              <a:rPr lang="cs-CZ" sz="2000" b="1" kern="0" dirty="0">
                <a:solidFill>
                  <a:srgbClr val="F00000"/>
                </a:solidFill>
                <a:latin typeface="+mn-lt"/>
              </a:rPr>
              <a:t>F</a:t>
            </a:r>
            <a:r>
              <a:rPr lang="cs-CZ" sz="2000" kern="0" dirty="0">
                <a:latin typeface="+mn-lt"/>
              </a:rPr>
              <a:t> </a:t>
            </a:r>
            <a:r>
              <a:rPr lang="cs-CZ" sz="2000" kern="0" dirty="0">
                <a:solidFill>
                  <a:srgbClr val="000000"/>
                </a:solidFill>
                <a:latin typeface="+mn-lt"/>
              </a:rPr>
              <a:t>545 211 208 </a:t>
            </a:r>
            <a:r>
              <a:rPr lang="cs-CZ" sz="2000" b="1" kern="0" dirty="0">
                <a:solidFill>
                  <a:srgbClr val="F00000"/>
                </a:solidFill>
                <a:latin typeface="+mn-lt"/>
              </a:rPr>
              <a:t>E</a:t>
            </a:r>
            <a:r>
              <a:rPr lang="cs-CZ" sz="2000" kern="0" dirty="0">
                <a:latin typeface="+mn-lt"/>
              </a:rPr>
              <a:t> </a:t>
            </a:r>
            <a:r>
              <a:rPr lang="cs-CZ" sz="2000" kern="0" dirty="0">
                <a:solidFill>
                  <a:srgbClr val="000000"/>
                </a:solidFill>
                <a:latin typeface="+mn-lt"/>
              </a:rPr>
              <a:t>info@</a:t>
            </a:r>
            <a:r>
              <a:rPr lang="cs-CZ" sz="2000" kern="0" dirty="0" err="1">
                <a:solidFill>
                  <a:srgbClr val="000000"/>
                </a:solidFill>
                <a:latin typeface="+mn-lt"/>
              </a:rPr>
              <a:t>enbra.cz</a:t>
            </a:r>
            <a:endParaRPr lang="cs-CZ" sz="2000" kern="0" dirty="0">
              <a:solidFill>
                <a:srgbClr val="000000"/>
              </a:solidFill>
              <a:latin typeface="+mn-lt"/>
            </a:endParaRPr>
          </a:p>
          <a:p>
            <a:pPr>
              <a:spcBef>
                <a:spcPct val="0"/>
              </a:spcBef>
              <a:buClrTx/>
              <a:buFontTx/>
              <a:buNone/>
              <a:defRPr/>
            </a:pPr>
            <a:endParaRPr lang="cs-CZ" sz="1400" kern="0" dirty="0">
              <a:solidFill>
                <a:srgbClr val="000000"/>
              </a:solidFill>
              <a:latin typeface="+mn-lt"/>
            </a:endParaRPr>
          </a:p>
        </p:txBody>
      </p:sp>
      <p:pic>
        <p:nvPicPr>
          <p:cNvPr id="2050" name="Picture 2" descr="D:\moje práce\obrázky a grafika\komfort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0025" y="1790700"/>
            <a:ext cx="3673475" cy="835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Daikin World + ROTEX">
  <a:themeElements>
    <a:clrScheme name="Daikin World + ROTEX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aikin World + ROTEX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441325" marR="0" indent="-441325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>
            <a:srgbClr val="278EC1"/>
          </a:buClr>
          <a:buSzTx/>
          <a:buFont typeface="Wingdings" pitchFamily="2" charset="2"/>
          <a:buNone/>
          <a:tabLst/>
          <a:defRPr kumimoji="0" lang="de-DE" sz="25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441325" marR="0" indent="-441325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>
            <a:srgbClr val="278EC1"/>
          </a:buClr>
          <a:buSzTx/>
          <a:buFont typeface="Wingdings" pitchFamily="2" charset="2"/>
          <a:buNone/>
          <a:tabLst/>
          <a:defRPr kumimoji="0" lang="de-DE" sz="25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aikin World + ROTEX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aikin World + ROTEX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aikin World + ROTEX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aikin World + ROTEX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aikin World + ROTEX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aikin World + ROTEX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aikin World + ROTEX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aikin World + ROTEX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aikin World + ROTEX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aikin World + ROTEX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aikin World + ROTEX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aikin World + ROTEX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1">
  <a:themeElements>
    <a:clrScheme name="ENBRA základní šablon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ENBRA základní šablona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ENBRA základní šablon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NBRA základní šablon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NBRA základní šablon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NBRA základní šablon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NBRA základní šablon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NBRA základní šablon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NBRA základní šablon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NBRA základní šablon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NBRA základní šablon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NBRA základní šablon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NBRA základní šablon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NBRA základní šablon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ENBRA titulka + obsah">
  <a:themeElements>
    <a:clrScheme name="ENBRA titulka + obsa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ENBRA titulka + obsah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ENBRA titulka + obsa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NBRA titulka + obsa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NBRA titulka + obsa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NBRA titulka + obsa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NBRA titulka + obsa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NBRA titulka + obsa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NBRA titulka + obsa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NBRA titulka + obsa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NBRA titulka + obsa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NBRA titulka + obsa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NBRA titulka + obsa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NBRA titulka + obsa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ENBRA konec prezentace">
  <a:themeElements>
    <a:clrScheme name="ENBRA konec prezenta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ENBRA konec prezentace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ENBRA konec prezenta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NBRA konec prezentac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NBRA konec prezentac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NBRA konec prezentac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NBRA konec prezentac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NBRA konec prezentac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NBRA konec prezentac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NBRA konec prezentac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NBRA konec prezentac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NBRA konec prezentac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NBRA konec prezentac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NBRA konec prezentac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Motiv sady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Motiv sady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3456</TotalTime>
  <Words>413</Words>
  <Application>Microsoft Office PowerPoint</Application>
  <PresentationFormat>Předvádění na obrazovce (4:3)</PresentationFormat>
  <Paragraphs>93</Paragraphs>
  <Slides>22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4</vt:i4>
      </vt:variant>
      <vt:variant>
        <vt:lpstr>Nadpisy snímků</vt:lpstr>
      </vt:variant>
      <vt:variant>
        <vt:i4>22</vt:i4>
      </vt:variant>
    </vt:vector>
  </HeadingPairs>
  <TitlesOfParts>
    <vt:vector size="26" baseType="lpstr">
      <vt:lpstr>Daikin World + ROTEX</vt:lpstr>
      <vt:lpstr>Motiv1</vt:lpstr>
      <vt:lpstr>ENBRA titulka + obsah</vt:lpstr>
      <vt:lpstr>ENBRA konec prezentace</vt:lpstr>
      <vt:lpstr>Snímek 1</vt:lpstr>
      <vt:lpstr>Energie slunečního záření</vt:lpstr>
      <vt:lpstr>Energie slunečního záření</vt:lpstr>
      <vt:lpstr>Návrh systému</vt:lpstr>
      <vt:lpstr>Orientace a sklon panelů v ČR</vt:lpstr>
      <vt:lpstr>Pokrytí výroby TV solárním ziskem</vt:lpstr>
      <vt:lpstr>ROTEX Solaris Drain Back</vt:lpstr>
      <vt:lpstr>Instalace</vt:lpstr>
      <vt:lpstr>Instalace</vt:lpstr>
      <vt:lpstr>Instalace</vt:lpstr>
      <vt:lpstr>Spád (beztlaký systém)</vt:lpstr>
      <vt:lpstr>Zapojení – beztlaký systém + HPSU HT</vt:lpstr>
      <vt:lpstr>ROTEX Solaris</vt:lpstr>
      <vt:lpstr>ROTEX Solaris</vt:lpstr>
      <vt:lpstr>ROTEX Solaris</vt:lpstr>
      <vt:lpstr>ROTEX Solaris</vt:lpstr>
      <vt:lpstr>ROTEX Solaris</vt:lpstr>
      <vt:lpstr>ROTEX Solaris</vt:lpstr>
      <vt:lpstr>ROTEX Solaris</vt:lpstr>
      <vt:lpstr>ROTEX Solaris</vt:lpstr>
      <vt:lpstr>ROTEX Solaris – Drain Back solární systém</vt:lpstr>
      <vt:lpstr>Děkuji za pozornost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Alexander Schulze</dc:creator>
  <cp:lastModifiedBy>Zabloudil Ivo</cp:lastModifiedBy>
  <cp:revision>298</cp:revision>
  <dcterms:created xsi:type="dcterms:W3CDTF">2005-12-29T15:44:59Z</dcterms:created>
  <dcterms:modified xsi:type="dcterms:W3CDTF">2013-02-13T09:26:21Z</dcterms:modified>
</cp:coreProperties>
</file>